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1"/>
  </p:notesMasterIdLst>
  <p:handoutMasterIdLst>
    <p:handoutMasterId r:id="rId52"/>
  </p:handoutMasterIdLst>
  <p:sldIdLst>
    <p:sldId id="263" r:id="rId5"/>
    <p:sldId id="303" r:id="rId6"/>
    <p:sldId id="320"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262" r:id="rId50"/>
  </p:sldIdLst>
  <p:sldSz cx="9144000" cy="5143500" type="screen16x9"/>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626F"/>
    <a:srgbClr val="FADC41"/>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1" d="100"/>
          <a:sy n="141" d="100"/>
        </p:scale>
        <p:origin x="666"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4" d="100"/>
          <a:sy n="54" d="100"/>
        </p:scale>
        <p:origin x="-1848" y="-10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004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1651"/>
          </a:xfrm>
          <a:prstGeom prst="rect">
            <a:avLst/>
          </a:prstGeom>
        </p:spPr>
        <p:txBody>
          <a:bodyPr vert="horz" lIns="99050" tIns="49525" rIns="99050" bIns="49525" rtlCol="0"/>
          <a:lstStyle>
            <a:lvl1pPr algn="l">
              <a:defRPr sz="1300"/>
            </a:lvl1pPr>
          </a:lstStyle>
          <a:p>
            <a:endParaRPr lang="en-GB"/>
          </a:p>
        </p:txBody>
      </p:sp>
      <p:sp>
        <p:nvSpPr>
          <p:cNvPr id="3" name="Date Placeholder 2"/>
          <p:cNvSpPr>
            <a:spLocks noGrp="1"/>
          </p:cNvSpPr>
          <p:nvPr>
            <p:ph type="dt" idx="1"/>
          </p:nvPr>
        </p:nvSpPr>
        <p:spPr>
          <a:xfrm>
            <a:off x="4023093" y="1"/>
            <a:ext cx="3077739" cy="511651"/>
          </a:xfrm>
          <a:prstGeom prst="rect">
            <a:avLst/>
          </a:prstGeom>
        </p:spPr>
        <p:txBody>
          <a:bodyPr vert="horz" lIns="99050" tIns="49525" rIns="99050" bIns="49525" rtlCol="0"/>
          <a:lstStyle>
            <a:lvl1pPr algn="r">
              <a:defRPr sz="1300"/>
            </a:lvl1pPr>
          </a:lstStyle>
          <a:p>
            <a:fld id="{D73581A4-8FA3-4B6F-80FB-EEE826A94165}" type="datetimeFigureOut">
              <a:rPr lang="en-GB" smtClean="0"/>
              <a:t>23/09/2016</a:t>
            </a:fld>
            <a:endParaRPr lang="en-GB"/>
          </a:p>
        </p:txBody>
      </p:sp>
      <p:sp>
        <p:nvSpPr>
          <p:cNvPr id="4" name="Slide Image Placeholder 3"/>
          <p:cNvSpPr>
            <a:spLocks noGrp="1" noRot="1" noChangeAspect="1"/>
          </p:cNvSpPr>
          <p:nvPr>
            <p:ph type="sldImg" idx="2"/>
          </p:nvPr>
        </p:nvSpPr>
        <p:spPr>
          <a:xfrm>
            <a:off x="139700" y="766763"/>
            <a:ext cx="6823075" cy="3838575"/>
          </a:xfrm>
          <a:prstGeom prst="rect">
            <a:avLst/>
          </a:prstGeom>
          <a:noFill/>
          <a:ln w="12700">
            <a:solidFill>
              <a:prstClr val="black"/>
            </a:solidFill>
          </a:ln>
        </p:spPr>
        <p:txBody>
          <a:bodyPr vert="horz" lIns="99050" tIns="49525" rIns="99050" bIns="49525" rtlCol="0" anchor="ctr"/>
          <a:lstStyle/>
          <a:p>
            <a:endParaRPr lang="en-GB"/>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0" tIns="49525" rIns="99050" bIns="495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19599"/>
            <a:ext cx="3077739" cy="511651"/>
          </a:xfrm>
          <a:prstGeom prst="rect">
            <a:avLst/>
          </a:prstGeom>
        </p:spPr>
        <p:txBody>
          <a:bodyPr vert="horz" lIns="99050" tIns="49525" rIns="99050" bIns="49525" rtlCol="0" anchor="b"/>
          <a:lstStyle>
            <a:lvl1pPr algn="l">
              <a:defRPr sz="1300"/>
            </a:lvl1pPr>
          </a:lstStyle>
          <a:p>
            <a:endParaRPr lang="en-GB"/>
          </a:p>
        </p:txBody>
      </p:sp>
      <p:sp>
        <p:nvSpPr>
          <p:cNvPr id="7" name="Slide Number Placeholder 6"/>
          <p:cNvSpPr>
            <a:spLocks noGrp="1"/>
          </p:cNvSpPr>
          <p:nvPr>
            <p:ph type="sldNum" sz="quarter" idx="5"/>
          </p:nvPr>
        </p:nvSpPr>
        <p:spPr>
          <a:xfrm>
            <a:off x="4023093" y="9719599"/>
            <a:ext cx="3077739" cy="511651"/>
          </a:xfrm>
          <a:prstGeom prst="rect">
            <a:avLst/>
          </a:prstGeom>
        </p:spPr>
        <p:txBody>
          <a:bodyPr vert="horz" lIns="99050" tIns="49525" rIns="99050" bIns="49525" rtlCol="0" anchor="b"/>
          <a:lstStyle>
            <a:lvl1pPr algn="r">
              <a:defRPr sz="1300"/>
            </a:lvl1pPr>
          </a:lstStyle>
          <a:p>
            <a:fld id="{8F7DD0CD-5C67-4D2D-AC88-9EE4C5985D39}" type="slidenum">
              <a:rPr lang="en-GB" smtClean="0"/>
              <a:t>‹#›</a:t>
            </a:fld>
            <a:endParaRPr lang="en-GB"/>
          </a:p>
        </p:txBody>
      </p:sp>
    </p:spTree>
    <p:extLst>
      <p:ext uri="{BB962C8B-B14F-4D97-AF65-F5344CB8AC3E}">
        <p14:creationId xmlns:p14="http://schemas.microsoft.com/office/powerpoint/2010/main" val="299118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9" y="2629632"/>
            <a:ext cx="8035637" cy="477485"/>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4" name="Date Placeholder 2"/>
          <p:cNvSpPr>
            <a:spLocks noGrp="1"/>
          </p:cNvSpPr>
          <p:nvPr>
            <p:ph type="dt" sz="half" idx="10"/>
          </p:nvPr>
        </p:nvSpPr>
        <p:spPr>
          <a:xfrm>
            <a:off x="1970322" y="4880890"/>
            <a:ext cx="2269191" cy="132608"/>
          </a:xfrm>
        </p:spPr>
        <p:txBody>
          <a:bodyPr/>
          <a:lstStyle>
            <a:lvl1pPr>
              <a:defRPr>
                <a:solidFill>
                  <a:schemeClr val="bg1"/>
                </a:solidFill>
              </a:defRPr>
            </a:lvl1pPr>
          </a:lstStyle>
          <a:p>
            <a:endParaRPr lang="en-GB" noProof="0"/>
          </a:p>
        </p:txBody>
      </p:sp>
      <p:sp>
        <p:nvSpPr>
          <p:cNvPr id="18" name="Footer Placeholder 3"/>
          <p:cNvSpPr>
            <a:spLocks noGrp="1"/>
          </p:cNvSpPr>
          <p:nvPr>
            <p:ph type="ftr" sz="quarter" idx="11"/>
          </p:nvPr>
        </p:nvSpPr>
        <p:spPr>
          <a:xfrm>
            <a:off x="554189" y="4880890"/>
            <a:ext cx="1416133" cy="132608"/>
          </a:xfrm>
        </p:spPr>
        <p:txBody>
          <a:bodyPr/>
          <a:lstStyle>
            <a:lvl1pPr>
              <a:defRPr>
                <a:solidFill>
                  <a:schemeClr val="bg1"/>
                </a:solidFill>
              </a:defRPr>
            </a:lvl1pPr>
          </a:lstStyle>
          <a:p>
            <a:r>
              <a:rPr lang="en-GB" noProof="0" smtClean="0"/>
              <a:t>© DHI</a:t>
            </a:r>
            <a:endParaRPr lang="en-GB" noProof="0"/>
          </a:p>
        </p:txBody>
      </p:sp>
      <p:sp>
        <p:nvSpPr>
          <p:cNvPr id="19" name="Slide Number Placeholder 4"/>
          <p:cNvSpPr>
            <a:spLocks noGrp="1"/>
          </p:cNvSpPr>
          <p:nvPr>
            <p:ph type="sldNum" sz="quarter" idx="12"/>
          </p:nvPr>
        </p:nvSpPr>
        <p:spPr>
          <a:xfrm>
            <a:off x="4239513" y="4880890"/>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104000"/>
            <a:ext cx="1353600" cy="883335"/>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4901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28"/>
          <p:cNvSpPr>
            <a:spLocks noGrp="1"/>
          </p:cNvSpPr>
          <p:nvPr>
            <p:ph type="body" sz="quarter" idx="21" hasCustomPrompt="1"/>
          </p:nvPr>
        </p:nvSpPr>
        <p:spPr>
          <a:xfrm>
            <a:off x="4849027" y="4360931"/>
            <a:ext cx="3740799"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Text Placeholder 28"/>
          <p:cNvSpPr>
            <a:spLocks noGrp="1"/>
          </p:cNvSpPr>
          <p:nvPr>
            <p:ph type="body" sz="quarter" idx="21" hasCustomPrompt="1"/>
          </p:nvPr>
        </p:nvSpPr>
        <p:spPr>
          <a:xfrm>
            <a:off x="4849027" y="4360931"/>
            <a:ext cx="3740799"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6" name="Content Placeholder 6"/>
          <p:cNvSpPr>
            <a:spLocks noGrp="1"/>
          </p:cNvSpPr>
          <p:nvPr>
            <p:ph sz="quarter" idx="13"/>
          </p:nvPr>
        </p:nvSpPr>
        <p:spPr>
          <a:xfrm>
            <a:off x="55403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Content Placeholder 6"/>
          <p:cNvSpPr>
            <a:spLocks noGrp="1"/>
          </p:cNvSpPr>
          <p:nvPr>
            <p:ph sz="quarter" idx="14"/>
          </p:nvPr>
        </p:nvSpPr>
        <p:spPr>
          <a:xfrm>
            <a:off x="484901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80064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C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Text Placeholder 28"/>
          <p:cNvSpPr>
            <a:spLocks noGrp="1"/>
          </p:cNvSpPr>
          <p:nvPr>
            <p:ph type="body" sz="quarter" idx="21" hasCustomPrompt="1"/>
          </p:nvPr>
        </p:nvSpPr>
        <p:spPr>
          <a:xfrm>
            <a:off x="4849027" y="4360931"/>
            <a:ext cx="3740799"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6" name="Content Placeholder 6"/>
          <p:cNvSpPr>
            <a:spLocks noGrp="1"/>
          </p:cNvSpPr>
          <p:nvPr>
            <p:ph sz="quarter" idx="13"/>
          </p:nvPr>
        </p:nvSpPr>
        <p:spPr>
          <a:xfrm>
            <a:off x="55403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Content Placeholder 6"/>
          <p:cNvSpPr>
            <a:spLocks noGrp="1"/>
          </p:cNvSpPr>
          <p:nvPr>
            <p:ph sz="quarter" idx="14"/>
          </p:nvPr>
        </p:nvSpPr>
        <p:spPr>
          <a:xfrm>
            <a:off x="484901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05297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554038" y="508003"/>
            <a:ext cx="8035780" cy="3777128"/>
          </a:xfrm>
        </p:spPr>
        <p:txBody>
          <a:bodyPr anchor="ctr" anchorCtr="0"/>
          <a:lstStyle>
            <a:lvl1pPr marL="0" indent="0" algn="ctr">
              <a:buNone/>
              <a:defRPr>
                <a:solidFill>
                  <a:schemeClr val="accent3"/>
                </a:solidFill>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554038" y="4360931"/>
            <a:ext cx="803578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Rectangle 6"/>
          <p:cNvSpPr/>
          <p:nvPr userDrawn="1"/>
        </p:nvSpPr>
        <p:spPr>
          <a:xfrm flipV="1">
            <a:off x="0" y="5086512"/>
            <a:ext cx="9144000" cy="56988"/>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Picture Placeholder 4"/>
          <p:cNvSpPr>
            <a:spLocks noGrp="1"/>
          </p:cNvSpPr>
          <p:nvPr>
            <p:ph type="pic" sz="quarter" idx="14"/>
          </p:nvPr>
        </p:nvSpPr>
        <p:spPr>
          <a:xfrm>
            <a:off x="554038" y="508003"/>
            <a:ext cx="8035780" cy="3777128"/>
          </a:xfrm>
        </p:spPr>
        <p:txBody>
          <a:bodyPr anchor="ctr" anchorCtr="0"/>
          <a:lstStyle>
            <a:lvl1pPr marL="0" indent="0" algn="ctr">
              <a:buNone/>
              <a:defRPr/>
            </a:lvl1pPr>
          </a:lstStyle>
          <a:p>
            <a:r>
              <a:rPr lang="en-US" noProof="0" smtClean="0"/>
              <a:t>Click icon to add picture</a:t>
            </a:r>
            <a:endParaRPr lang="en-GB" noProof="0"/>
          </a:p>
        </p:txBody>
      </p:sp>
      <p:sp>
        <p:nvSpPr>
          <p:cNvPr id="8" name="Text Placeholder 28"/>
          <p:cNvSpPr>
            <a:spLocks noGrp="1"/>
          </p:cNvSpPr>
          <p:nvPr>
            <p:ph type="body" sz="quarter" idx="18" hasCustomPrompt="1"/>
          </p:nvPr>
        </p:nvSpPr>
        <p:spPr>
          <a:xfrm>
            <a:off x="554038" y="4360931"/>
            <a:ext cx="803578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Tree>
    <p:extLst>
      <p:ext uri="{BB962C8B-B14F-4D97-AF65-F5344CB8AC3E}">
        <p14:creationId xmlns:p14="http://schemas.microsoft.com/office/powerpoint/2010/main" val="176887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Picture Placeholder 4"/>
          <p:cNvSpPr>
            <a:spLocks noGrp="1"/>
          </p:cNvSpPr>
          <p:nvPr>
            <p:ph type="pic" sz="quarter" idx="14"/>
          </p:nvPr>
        </p:nvSpPr>
        <p:spPr>
          <a:xfrm>
            <a:off x="554038" y="508003"/>
            <a:ext cx="8035780" cy="3777128"/>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554038" y="4360931"/>
            <a:ext cx="803578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Tree>
    <p:extLst>
      <p:ext uri="{BB962C8B-B14F-4D97-AF65-F5344CB8AC3E}">
        <p14:creationId xmlns:p14="http://schemas.microsoft.com/office/powerpoint/2010/main" val="3079327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46" y="1192311"/>
            <a:ext cx="8035925" cy="1144493"/>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55403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634577"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715116"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679345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1" name="Rectangle 10"/>
          <p:cNvSpPr/>
          <p:nvPr userDrawn="1"/>
        </p:nvSpPr>
        <p:spPr>
          <a:xfrm flipV="1">
            <a:off x="0" y="5086512"/>
            <a:ext cx="9144000" cy="56988"/>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Text Placeholder 28"/>
          <p:cNvSpPr>
            <a:spLocks noGrp="1"/>
          </p:cNvSpPr>
          <p:nvPr>
            <p:ph type="body" sz="quarter" idx="18" hasCustomPrompt="1"/>
          </p:nvPr>
        </p:nvSpPr>
        <p:spPr>
          <a:xfrm>
            <a:off x="55403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3" name="Text Placeholder 28"/>
          <p:cNvSpPr>
            <a:spLocks noGrp="1"/>
          </p:cNvSpPr>
          <p:nvPr>
            <p:ph type="body" sz="quarter" idx="19" hasCustomPrompt="1"/>
          </p:nvPr>
        </p:nvSpPr>
        <p:spPr>
          <a:xfrm>
            <a:off x="2634577"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0" hasCustomPrompt="1"/>
          </p:nvPr>
        </p:nvSpPr>
        <p:spPr>
          <a:xfrm>
            <a:off x="4715116"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8" name="Text Placeholder 28"/>
          <p:cNvSpPr>
            <a:spLocks noGrp="1"/>
          </p:cNvSpPr>
          <p:nvPr>
            <p:ph type="body" sz="quarter" idx="21" hasCustomPrompt="1"/>
          </p:nvPr>
        </p:nvSpPr>
        <p:spPr>
          <a:xfrm>
            <a:off x="679345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9" name="Content Placeholder 6"/>
          <p:cNvSpPr>
            <a:spLocks noGrp="1"/>
          </p:cNvSpPr>
          <p:nvPr>
            <p:ph sz="quarter" idx="13"/>
          </p:nvPr>
        </p:nvSpPr>
        <p:spPr>
          <a:xfrm>
            <a:off x="554046" y="1192311"/>
            <a:ext cx="8035925" cy="1144493"/>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08805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en-US" noProof="0" smtClean="0"/>
              <a:t>Click icon to add picture</a:t>
            </a:r>
            <a:endParaRPr lang="en-GB" noProof="0"/>
          </a:p>
        </p:txBody>
      </p:sp>
      <p:sp>
        <p:nvSpPr>
          <p:cNvPr id="11" name="Rectangle 10"/>
          <p:cNvSpPr/>
          <p:nvPr userDrawn="1"/>
        </p:nvSpPr>
        <p:spPr>
          <a:xfrm flipV="1">
            <a:off x="0" y="5086512"/>
            <a:ext cx="9144000" cy="56988"/>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Text Placeholder 28"/>
          <p:cNvSpPr>
            <a:spLocks noGrp="1"/>
          </p:cNvSpPr>
          <p:nvPr>
            <p:ph type="body" sz="quarter" idx="18" hasCustomPrompt="1"/>
          </p:nvPr>
        </p:nvSpPr>
        <p:spPr>
          <a:xfrm>
            <a:off x="55403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3" name="Text Placeholder 28"/>
          <p:cNvSpPr>
            <a:spLocks noGrp="1"/>
          </p:cNvSpPr>
          <p:nvPr>
            <p:ph type="body" sz="quarter" idx="19" hasCustomPrompt="1"/>
          </p:nvPr>
        </p:nvSpPr>
        <p:spPr>
          <a:xfrm>
            <a:off x="2634577"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0" hasCustomPrompt="1"/>
          </p:nvPr>
        </p:nvSpPr>
        <p:spPr>
          <a:xfrm>
            <a:off x="4715116"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8" name="Text Placeholder 28"/>
          <p:cNvSpPr>
            <a:spLocks noGrp="1"/>
          </p:cNvSpPr>
          <p:nvPr>
            <p:ph type="body" sz="quarter" idx="21" hasCustomPrompt="1"/>
          </p:nvPr>
        </p:nvSpPr>
        <p:spPr>
          <a:xfrm>
            <a:off x="679345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9" name="Content Placeholder 6"/>
          <p:cNvSpPr>
            <a:spLocks noGrp="1"/>
          </p:cNvSpPr>
          <p:nvPr>
            <p:ph sz="quarter" idx="13"/>
          </p:nvPr>
        </p:nvSpPr>
        <p:spPr>
          <a:xfrm>
            <a:off x="554046" y="1192311"/>
            <a:ext cx="8035925" cy="1144493"/>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29250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554046" y="2075296"/>
            <a:ext cx="7340211"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9" name="Date Placeholder 2"/>
          <p:cNvSpPr>
            <a:spLocks noGrp="1"/>
          </p:cNvSpPr>
          <p:nvPr>
            <p:ph type="dt" sz="half" idx="10"/>
          </p:nvPr>
        </p:nvSpPr>
        <p:spPr>
          <a:xfrm>
            <a:off x="1970322" y="4886791"/>
            <a:ext cx="2269191" cy="132608"/>
          </a:xfrm>
        </p:spPr>
        <p:txBody>
          <a:bodyPr/>
          <a:lstStyle>
            <a:lvl1pPr>
              <a:defRPr>
                <a:solidFill>
                  <a:schemeClr val="bg1"/>
                </a:solidFill>
              </a:defRPr>
            </a:lvl1pPr>
          </a:lstStyle>
          <a:p>
            <a:endParaRPr lang="en-GB" noProof="0"/>
          </a:p>
        </p:txBody>
      </p:sp>
      <p:sp>
        <p:nvSpPr>
          <p:cNvPr id="20" name="Footer Placeholder 3"/>
          <p:cNvSpPr>
            <a:spLocks noGrp="1"/>
          </p:cNvSpPr>
          <p:nvPr>
            <p:ph type="ftr" sz="quarter" idx="11"/>
          </p:nvPr>
        </p:nvSpPr>
        <p:spPr>
          <a:xfrm>
            <a:off x="554189" y="4886791"/>
            <a:ext cx="1416133" cy="132608"/>
          </a:xfrm>
        </p:spPr>
        <p:txBody>
          <a:bodyPr/>
          <a:lstStyle>
            <a:lvl1pPr>
              <a:defRPr>
                <a:solidFill>
                  <a:schemeClr val="bg1"/>
                </a:solidFill>
              </a:defRPr>
            </a:lvl1pPr>
          </a:lstStyle>
          <a:p>
            <a:r>
              <a:rPr lang="en-GB" noProof="0" smtClean="0"/>
              <a:t>© DHI</a:t>
            </a:r>
            <a:endParaRPr lang="en-GB" noProof="0"/>
          </a:p>
        </p:txBody>
      </p:sp>
      <p:sp>
        <p:nvSpPr>
          <p:cNvPr id="21" name="Slide Number Placeholder 4"/>
          <p:cNvSpPr>
            <a:spLocks noGrp="1"/>
          </p:cNvSpPr>
          <p:nvPr>
            <p:ph type="sldNum" sz="quarter" idx="12"/>
          </p:nvPr>
        </p:nvSpPr>
        <p:spPr>
          <a:xfrm>
            <a:off x="4239513" y="4886791"/>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4800" y="4546870"/>
            <a:ext cx="831600" cy="542687"/>
          </a:xfrm>
          <a:prstGeom prst="rect">
            <a:avLst/>
          </a:prstGeom>
        </p:spPr>
      </p:pic>
    </p:spTree>
    <p:extLst>
      <p:ext uri="{BB962C8B-B14F-4D97-AF65-F5344CB8AC3E}">
        <p14:creationId xmlns:p14="http://schemas.microsoft.com/office/powerpoint/2010/main" val="14870098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44000">
              <a:schemeClr val="tx1"/>
            </a:gs>
            <a:gs pos="100000">
              <a:schemeClr val="tx2">
                <a:lumMod val="75000"/>
              </a:schemeClr>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9" y="2629632"/>
            <a:ext cx="8035637" cy="477485"/>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4" name="Date Placeholder 2"/>
          <p:cNvSpPr>
            <a:spLocks noGrp="1"/>
          </p:cNvSpPr>
          <p:nvPr>
            <p:ph type="dt" sz="half" idx="10"/>
          </p:nvPr>
        </p:nvSpPr>
        <p:spPr>
          <a:xfrm>
            <a:off x="1970322" y="4880890"/>
            <a:ext cx="2269191" cy="132608"/>
          </a:xfrm>
        </p:spPr>
        <p:txBody>
          <a:bodyPr/>
          <a:lstStyle>
            <a:lvl1pPr>
              <a:defRPr>
                <a:solidFill>
                  <a:schemeClr val="bg1"/>
                </a:solidFill>
              </a:defRPr>
            </a:lvl1pPr>
          </a:lstStyle>
          <a:p>
            <a:endParaRPr lang="en-GB" noProof="0"/>
          </a:p>
        </p:txBody>
      </p:sp>
      <p:sp>
        <p:nvSpPr>
          <p:cNvPr id="18" name="Footer Placeholder 3"/>
          <p:cNvSpPr>
            <a:spLocks noGrp="1"/>
          </p:cNvSpPr>
          <p:nvPr>
            <p:ph type="ftr" sz="quarter" idx="11"/>
          </p:nvPr>
        </p:nvSpPr>
        <p:spPr>
          <a:xfrm>
            <a:off x="554189" y="4880890"/>
            <a:ext cx="1416133" cy="132608"/>
          </a:xfrm>
        </p:spPr>
        <p:txBody>
          <a:bodyPr/>
          <a:lstStyle>
            <a:lvl1pPr>
              <a:defRPr>
                <a:solidFill>
                  <a:schemeClr val="bg1"/>
                </a:solidFill>
              </a:defRPr>
            </a:lvl1pPr>
          </a:lstStyle>
          <a:p>
            <a:r>
              <a:rPr lang="en-GB" noProof="0" smtClean="0"/>
              <a:t>© DHI</a:t>
            </a:r>
            <a:endParaRPr lang="en-GB" noProof="0"/>
          </a:p>
        </p:txBody>
      </p:sp>
      <p:sp>
        <p:nvSpPr>
          <p:cNvPr id="19" name="Slide Number Placeholder 4"/>
          <p:cNvSpPr>
            <a:spLocks noGrp="1"/>
          </p:cNvSpPr>
          <p:nvPr>
            <p:ph type="sldNum" sz="quarter" idx="12"/>
          </p:nvPr>
        </p:nvSpPr>
        <p:spPr>
          <a:xfrm>
            <a:off x="4239513" y="4880890"/>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4104000"/>
            <a:ext cx="1353600" cy="883335"/>
          </a:xfrm>
          <a:prstGeom prst="rect">
            <a:avLst/>
          </a:prstGeom>
        </p:spPr>
      </p:pic>
    </p:spTree>
    <p:extLst>
      <p:ext uri="{BB962C8B-B14F-4D97-AF65-F5344CB8AC3E}">
        <p14:creationId xmlns:p14="http://schemas.microsoft.com/office/powerpoint/2010/main" val="3037958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out DHI">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293315"/>
            <a:ext cx="6671756" cy="485018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endParaRPr lang="en-GB" noProof="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2" name="TextBox 1"/>
          <p:cNvSpPr txBox="1"/>
          <p:nvPr userDrawn="1"/>
        </p:nvSpPr>
        <p:spPr>
          <a:xfrm>
            <a:off x="554189" y="1192307"/>
            <a:ext cx="7085971" cy="3092823"/>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1800" noProof="0" dirty="0" smtClean="0"/>
              <a:t>DHI are the first people you should call when you have a tough challenge to solve in a water environment.</a:t>
            </a:r>
          </a:p>
          <a:p>
            <a:pPr lvl="0"/>
            <a:endParaRPr lang="en-US" sz="1800" noProof="0" dirty="0" smtClean="0"/>
          </a:p>
          <a:p>
            <a:pPr lvl="0"/>
            <a:r>
              <a:rPr lang="en-US" sz="1800" noProof="0" dirty="0" smtClean="0"/>
              <a:t>In the world of water, our knowledge is second-to-none, and we strive to make it globally accessible to clients and partners. </a:t>
            </a:r>
          </a:p>
          <a:p>
            <a:pPr lvl="0"/>
            <a:endParaRPr lang="en-US" sz="1800" noProof="0" dirty="0" smtClean="0"/>
          </a:p>
          <a:p>
            <a:pPr lvl="0"/>
            <a:r>
              <a:rPr lang="en-US" sz="1800" noProof="0" dirty="0" smtClean="0"/>
              <a:t>So whether you need to save water, share it fairly, improve its quality, quantify its impact or manage its flow, we can help. Our knowledge, combined with our team’s expertise and the power of our technology, hold the key to unlocking the right solution.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104000"/>
            <a:ext cx="1353600" cy="883335"/>
          </a:xfrm>
          <a:prstGeom prst="rect">
            <a:avLst/>
          </a:prstGeom>
        </p:spPr>
      </p:pic>
    </p:spTree>
    <p:extLst>
      <p:ext uri="{BB962C8B-B14F-4D97-AF65-F5344CB8AC3E}">
        <p14:creationId xmlns:p14="http://schemas.microsoft.com/office/powerpoint/2010/main" val="1924846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293315"/>
            <a:ext cx="6671756" cy="4850189"/>
          </a:xfrm>
          <a:prstGeom prst="rect">
            <a:avLst/>
          </a:prstGeom>
        </p:spPr>
      </p:pic>
      <p:sp>
        <p:nvSpPr>
          <p:cNvPr id="2"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9" y="2629632"/>
            <a:ext cx="8035637" cy="477485"/>
          </a:xfrm>
        </p:spPr>
        <p:txBody>
          <a:bodyPr lIns="0" tIns="0" rIns="0" bIns="0">
            <a:normAutofit/>
          </a:bodyPr>
          <a:lstStyle>
            <a:lvl1pPr marL="0" indent="0" algn="l">
              <a:lnSpc>
                <a:spcPct val="90000"/>
              </a:lnSpc>
              <a:spcBef>
                <a:spcPts val="0"/>
              </a:spcBef>
              <a:buNone/>
              <a:defRPr sz="16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1" name="Date Placeholder 2"/>
          <p:cNvSpPr>
            <a:spLocks noGrp="1"/>
          </p:cNvSpPr>
          <p:nvPr>
            <p:ph type="dt" sz="half" idx="10"/>
          </p:nvPr>
        </p:nvSpPr>
        <p:spPr>
          <a:xfrm>
            <a:off x="1970322" y="4886791"/>
            <a:ext cx="2269191" cy="132608"/>
          </a:xfrm>
        </p:spPr>
        <p:txBody>
          <a:bodyPr/>
          <a:lstStyle>
            <a:lvl1pPr>
              <a:defRPr>
                <a:solidFill>
                  <a:schemeClr val="bg1"/>
                </a:solidFill>
              </a:defRPr>
            </a:lvl1pPr>
          </a:lstStyle>
          <a:p>
            <a:endParaRPr lang="en-GB" noProof="0"/>
          </a:p>
        </p:txBody>
      </p:sp>
      <p:sp>
        <p:nvSpPr>
          <p:cNvPr id="12" name="Footer Placeholder 3"/>
          <p:cNvSpPr>
            <a:spLocks noGrp="1"/>
          </p:cNvSpPr>
          <p:nvPr>
            <p:ph type="ftr" sz="quarter" idx="11"/>
          </p:nvPr>
        </p:nvSpPr>
        <p:spPr>
          <a:xfrm>
            <a:off x="554189" y="4886791"/>
            <a:ext cx="1416133" cy="132608"/>
          </a:xfrm>
        </p:spPr>
        <p:txBody>
          <a:bodyPr/>
          <a:lstStyle>
            <a:lvl1pPr>
              <a:defRPr>
                <a:solidFill>
                  <a:schemeClr val="bg1"/>
                </a:solidFill>
              </a:defRPr>
            </a:lvl1pPr>
          </a:lstStyle>
          <a:p>
            <a:r>
              <a:rPr lang="en-GB" noProof="0" smtClean="0"/>
              <a:t>© DHI</a:t>
            </a:r>
            <a:endParaRPr lang="en-GB" noProof="0"/>
          </a:p>
        </p:txBody>
      </p:sp>
      <p:sp>
        <p:nvSpPr>
          <p:cNvPr id="13" name="Slide Number Placeholder 4"/>
          <p:cNvSpPr>
            <a:spLocks noGrp="1"/>
          </p:cNvSpPr>
          <p:nvPr>
            <p:ph type="sldNum" sz="quarter" idx="12"/>
          </p:nvPr>
        </p:nvSpPr>
        <p:spPr>
          <a:xfrm>
            <a:off x="4239513" y="4886791"/>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104000"/>
            <a:ext cx="1353600" cy="883335"/>
          </a:xfrm>
          <a:prstGeom prst="rect">
            <a:avLst/>
          </a:prstGeom>
        </p:spPr>
      </p:pic>
    </p:spTree>
    <p:extLst>
      <p:ext uri="{BB962C8B-B14F-4D97-AF65-F5344CB8AC3E}">
        <p14:creationId xmlns:p14="http://schemas.microsoft.com/office/powerpoint/2010/main" val="923023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5" name="Footer Placeholder 4"/>
          <p:cNvSpPr>
            <a:spLocks noGrp="1"/>
          </p:cNvSpPr>
          <p:nvPr>
            <p:ph type="ftr" sz="quarter" idx="3"/>
          </p:nvPr>
        </p:nvSpPr>
        <p:spPr>
          <a:xfrm>
            <a:off x="251521" y="4886790"/>
            <a:ext cx="1416133" cy="132608"/>
          </a:xfrm>
          <a:prstGeom prst="rect">
            <a:avLst/>
          </a:prstGeom>
        </p:spPr>
        <p:txBody>
          <a:bodyPr vert="horz" lIns="0" tIns="0" rIns="0" bIns="0" rtlCol="0" anchor="t" anchorCtr="0"/>
          <a:lstStyle>
            <a:lvl1pPr algn="l">
              <a:defRPr sz="700" b="0">
                <a:solidFill>
                  <a:schemeClr val="bg1"/>
                </a:solidFill>
              </a:defRPr>
            </a:lvl1pPr>
          </a:lstStyle>
          <a:p>
            <a:r>
              <a:rPr lang="en-GB" dirty="0" smtClean="0"/>
              <a:t>© DHI-WASY</a:t>
            </a:r>
            <a:endParaRPr lang="en-GB" dirty="0"/>
          </a:p>
        </p:txBody>
      </p:sp>
    </p:spTree>
    <p:extLst>
      <p:ext uri="{BB962C8B-B14F-4D97-AF65-F5344CB8AC3E}">
        <p14:creationId xmlns:p14="http://schemas.microsoft.com/office/powerpoint/2010/main" val="3302358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gradFill>
          <a:gsLst>
            <a:gs pos="44000">
              <a:schemeClr val="tx1"/>
            </a:gs>
            <a:gs pos="100000">
              <a:schemeClr val="accent1">
                <a:lumMod val="75000"/>
              </a:schemeClr>
            </a:gs>
          </a:gsLst>
          <a:lin ang="0" scaled="1"/>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293315"/>
            <a:ext cx="6671756" cy="485018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endParaRPr lang="en-GB" noProof="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554046" y="1192307"/>
            <a:ext cx="8035637" cy="3092823"/>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104000"/>
            <a:ext cx="1353600" cy="883335"/>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tx1"/>
              </a:gs>
              <a:gs pos="100000">
                <a:schemeClr val="tx2">
                  <a:lumMod val="75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46" y="2629632"/>
            <a:ext cx="8035925" cy="477485"/>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46" y="2075296"/>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9" name="Date Placeholder 2"/>
          <p:cNvSpPr>
            <a:spLocks noGrp="1"/>
          </p:cNvSpPr>
          <p:nvPr>
            <p:ph type="dt" sz="half" idx="10"/>
          </p:nvPr>
        </p:nvSpPr>
        <p:spPr>
          <a:xfrm>
            <a:off x="1970322" y="4886791"/>
            <a:ext cx="2269191" cy="132608"/>
          </a:xfrm>
        </p:spPr>
        <p:txBody>
          <a:bodyPr/>
          <a:lstStyle/>
          <a:p>
            <a:endParaRPr lang="en-GB" noProof="0"/>
          </a:p>
        </p:txBody>
      </p:sp>
      <p:sp>
        <p:nvSpPr>
          <p:cNvPr id="14" name="Footer Placeholder 3"/>
          <p:cNvSpPr>
            <a:spLocks noGrp="1"/>
          </p:cNvSpPr>
          <p:nvPr>
            <p:ph type="ftr" sz="quarter" idx="11"/>
          </p:nvPr>
        </p:nvSpPr>
        <p:spPr>
          <a:xfrm>
            <a:off x="554189" y="4886791"/>
            <a:ext cx="1416133" cy="132608"/>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13" y="4886791"/>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4104000"/>
            <a:ext cx="1353600" cy="830429"/>
          </a:xfrm>
          <a:prstGeom prst="rect">
            <a:avLst/>
          </a:prstGeom>
        </p:spPr>
      </p:pic>
    </p:spTree>
    <p:extLst>
      <p:ext uri="{BB962C8B-B14F-4D97-AF65-F5344CB8AC3E}">
        <p14:creationId xmlns:p14="http://schemas.microsoft.com/office/powerpoint/2010/main" val="33331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tx2"/>
              </a:gs>
              <a:gs pos="100000">
                <a:schemeClr val="tx2">
                  <a:lumMod val="60000"/>
                  <a:lumOff val="4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46" y="2629632"/>
            <a:ext cx="8035925" cy="477485"/>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46" y="2075296"/>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9" name="Date Placeholder 2"/>
          <p:cNvSpPr>
            <a:spLocks noGrp="1"/>
          </p:cNvSpPr>
          <p:nvPr>
            <p:ph type="dt" sz="half" idx="10"/>
          </p:nvPr>
        </p:nvSpPr>
        <p:spPr>
          <a:xfrm>
            <a:off x="1970322" y="4886791"/>
            <a:ext cx="2269191" cy="132608"/>
          </a:xfrm>
        </p:spPr>
        <p:txBody>
          <a:bodyPr/>
          <a:lstStyle/>
          <a:p>
            <a:endParaRPr lang="en-GB" noProof="0"/>
          </a:p>
        </p:txBody>
      </p:sp>
      <p:sp>
        <p:nvSpPr>
          <p:cNvPr id="14" name="Footer Placeholder 3"/>
          <p:cNvSpPr>
            <a:spLocks noGrp="1"/>
          </p:cNvSpPr>
          <p:nvPr>
            <p:ph type="ftr" sz="quarter" idx="11"/>
          </p:nvPr>
        </p:nvSpPr>
        <p:spPr>
          <a:xfrm>
            <a:off x="554189" y="4886791"/>
            <a:ext cx="1416133" cy="132608"/>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13" y="4886791"/>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4104000"/>
            <a:ext cx="1353600" cy="830429"/>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C ">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accent4"/>
              </a:gs>
              <a:gs pos="100000">
                <a:schemeClr val="accent4">
                  <a:lumMod val="40000"/>
                  <a:lumOff val="6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46" y="2629632"/>
            <a:ext cx="8035925" cy="477485"/>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46" y="2075296"/>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9" name="Date Placeholder 2"/>
          <p:cNvSpPr>
            <a:spLocks noGrp="1"/>
          </p:cNvSpPr>
          <p:nvPr>
            <p:ph type="dt" sz="half" idx="10"/>
          </p:nvPr>
        </p:nvSpPr>
        <p:spPr>
          <a:xfrm>
            <a:off x="1970322" y="4886791"/>
            <a:ext cx="2269191" cy="132608"/>
          </a:xfrm>
        </p:spPr>
        <p:txBody>
          <a:bodyPr/>
          <a:lstStyle/>
          <a:p>
            <a:endParaRPr lang="en-GB" noProof="0"/>
          </a:p>
        </p:txBody>
      </p:sp>
      <p:sp>
        <p:nvSpPr>
          <p:cNvPr id="14" name="Footer Placeholder 3"/>
          <p:cNvSpPr>
            <a:spLocks noGrp="1"/>
          </p:cNvSpPr>
          <p:nvPr>
            <p:ph type="ftr" sz="quarter" idx="11"/>
          </p:nvPr>
        </p:nvSpPr>
        <p:spPr>
          <a:xfrm>
            <a:off x="554189" y="4886791"/>
            <a:ext cx="1416133" cy="132608"/>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13" y="4886791"/>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4104000"/>
            <a:ext cx="1353600" cy="830429"/>
          </a:xfrm>
          <a:prstGeom prst="rect">
            <a:avLst/>
          </a:prstGeom>
        </p:spPr>
      </p:pic>
    </p:spTree>
    <p:extLst>
      <p:ext uri="{BB962C8B-B14F-4D97-AF65-F5344CB8AC3E}">
        <p14:creationId xmlns:p14="http://schemas.microsoft.com/office/powerpoint/2010/main" val="404188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a:p>
        </p:txBody>
      </p:sp>
      <p:sp>
        <p:nvSpPr>
          <p:cNvPr id="8" name="Date Placeholder 2"/>
          <p:cNvSpPr>
            <a:spLocks noGrp="1"/>
          </p:cNvSpPr>
          <p:nvPr>
            <p:ph type="dt" sz="half" idx="10"/>
          </p:nvPr>
        </p:nvSpPr>
        <p:spPr>
          <a:xfrm>
            <a:off x="1970322" y="4886791"/>
            <a:ext cx="2269191" cy="132608"/>
          </a:xfrm>
        </p:spPr>
        <p:txBody>
          <a:bodyPr/>
          <a:lstStyle/>
          <a:p>
            <a:endParaRPr lang="en-GB" noProof="0"/>
          </a:p>
        </p:txBody>
      </p:sp>
      <p:sp>
        <p:nvSpPr>
          <p:cNvPr id="9" name="Footer Placeholder 3"/>
          <p:cNvSpPr>
            <a:spLocks noGrp="1"/>
          </p:cNvSpPr>
          <p:nvPr>
            <p:ph type="ftr" sz="quarter" idx="11"/>
          </p:nvPr>
        </p:nvSpPr>
        <p:spPr>
          <a:xfrm>
            <a:off x="554189" y="4886791"/>
            <a:ext cx="1416133" cy="132608"/>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13" y="4886791"/>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11" name="Content Placeholder 6"/>
          <p:cNvSpPr>
            <a:spLocks noGrp="1"/>
          </p:cNvSpPr>
          <p:nvPr>
            <p:ph sz="quarter" idx="13"/>
          </p:nvPr>
        </p:nvSpPr>
        <p:spPr>
          <a:xfrm>
            <a:off x="554046" y="1192307"/>
            <a:ext cx="8035925"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Content Placeholder 6"/>
          <p:cNvSpPr>
            <a:spLocks noGrp="1"/>
          </p:cNvSpPr>
          <p:nvPr>
            <p:ph sz="quarter" idx="13"/>
          </p:nvPr>
        </p:nvSpPr>
        <p:spPr>
          <a:xfrm>
            <a:off x="554046" y="1192307"/>
            <a:ext cx="8035925"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1650066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Content Placeholder 6"/>
          <p:cNvSpPr>
            <a:spLocks noGrp="1"/>
          </p:cNvSpPr>
          <p:nvPr>
            <p:ph sz="quarter" idx="13"/>
          </p:nvPr>
        </p:nvSpPr>
        <p:spPr>
          <a:xfrm>
            <a:off x="554046" y="1192307"/>
            <a:ext cx="8035925"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112071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4189" y="170689"/>
            <a:ext cx="8035637" cy="672012"/>
          </a:xfrm>
          <a:prstGeom prst="rect">
            <a:avLst/>
          </a:prstGeom>
        </p:spPr>
        <p:txBody>
          <a:bodyPr vert="horz" lIns="0" tIns="0" rIns="0" bIns="0" rtlCol="0" anchor="b" anchorCtr="0">
            <a:norm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54189" y="1192307"/>
            <a:ext cx="8035637" cy="309282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1970322" y="4886791"/>
            <a:ext cx="2269191" cy="132608"/>
          </a:xfrm>
          <a:prstGeom prst="rect">
            <a:avLst/>
          </a:prstGeom>
        </p:spPr>
        <p:txBody>
          <a:bodyPr vert="horz" lIns="0" tIns="0" rIns="0" bIns="0" rtlCol="0" anchor="t" anchorCtr="0"/>
          <a:lstStyle>
            <a:lvl1pPr algn="l">
              <a:defRPr sz="700" b="0">
                <a:solidFill>
                  <a:schemeClr val="accent3"/>
                </a:solidFill>
              </a:defRPr>
            </a:lvl1pPr>
          </a:lstStyle>
          <a:p>
            <a:endParaRPr lang="en-GB"/>
          </a:p>
        </p:txBody>
      </p:sp>
      <p:sp>
        <p:nvSpPr>
          <p:cNvPr id="5" name="Footer Placeholder 4"/>
          <p:cNvSpPr>
            <a:spLocks noGrp="1"/>
          </p:cNvSpPr>
          <p:nvPr>
            <p:ph type="ftr" sz="quarter" idx="3"/>
          </p:nvPr>
        </p:nvSpPr>
        <p:spPr>
          <a:xfrm>
            <a:off x="554189" y="4886791"/>
            <a:ext cx="1416133" cy="132608"/>
          </a:xfrm>
          <a:prstGeom prst="rect">
            <a:avLst/>
          </a:prstGeom>
        </p:spPr>
        <p:txBody>
          <a:bodyPr vert="horz" lIns="0" tIns="0" rIns="0" bIns="0" rtlCol="0" anchor="t" anchorCtr="0"/>
          <a:lstStyle>
            <a:lvl1pPr algn="l">
              <a:defRPr sz="700" b="0">
                <a:solidFill>
                  <a:schemeClr val="accent3"/>
                </a:solidFill>
              </a:defRPr>
            </a:lvl1pPr>
          </a:lstStyle>
          <a:p>
            <a:r>
              <a:rPr lang="en-GB" smtClean="0"/>
              <a:t>© DHI</a:t>
            </a:r>
            <a:endParaRPr lang="en-GB"/>
          </a:p>
        </p:txBody>
      </p:sp>
      <p:sp>
        <p:nvSpPr>
          <p:cNvPr id="6" name="Slide Number Placeholder 5"/>
          <p:cNvSpPr>
            <a:spLocks noGrp="1"/>
          </p:cNvSpPr>
          <p:nvPr>
            <p:ph type="sldNum" sz="quarter" idx="4"/>
          </p:nvPr>
        </p:nvSpPr>
        <p:spPr>
          <a:xfrm>
            <a:off x="4239513" y="4886791"/>
            <a:ext cx="516591" cy="132608"/>
          </a:xfrm>
          <a:prstGeom prst="rect">
            <a:avLst/>
          </a:prstGeom>
        </p:spPr>
        <p:txBody>
          <a:bodyPr vert="horz" lIns="0" tIns="0" rIns="0" bIns="0" rtlCol="0" anchor="t" anchorCtr="0"/>
          <a:lstStyle>
            <a:lvl1pPr algn="l">
              <a:defRPr sz="700" b="0">
                <a:solidFill>
                  <a:schemeClr val="accent3"/>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5086512"/>
            <a:ext cx="9144000" cy="56988"/>
          </a:xfrm>
          <a:prstGeom prst="rect">
            <a:avLst/>
          </a:prstGeom>
          <a:gradFill flip="none" rotWithShape="1">
            <a:gsLst>
              <a:gs pos="44000">
                <a:schemeClr val="tx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7" name="Picture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894800" y="4538244"/>
            <a:ext cx="831600" cy="51018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60" r:id="rId1"/>
    <p:sldLayoutId id="2147483700" r:id="rId2"/>
    <p:sldLayoutId id="2147483704" r:id="rId3"/>
    <p:sldLayoutId id="2147483705" r:id="rId4"/>
    <p:sldLayoutId id="2147483707" r:id="rId5"/>
    <p:sldLayoutId id="2147483706"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3" r:id="rId20"/>
    <p:sldLayoutId id="2147483742" r:id="rId21"/>
    <p:sldLayoutId id="2147483744" r:id="rId22"/>
  </p:sldLayoutIdLst>
  <p:timing>
    <p:tnLst>
      <p:par>
        <p:cTn id="1" dur="indefinite" restart="never" nodeType="tmRoot"/>
      </p:par>
    </p:tnLst>
  </p:timing>
  <p:hf sldNum="0" hdr="0" dt="0"/>
  <p:txStyles>
    <p:titleStyle>
      <a:lvl1pPr algn="l" defTabSz="914400" rtl="0" eaLnBrk="1" latinLnBrk="0" hangingPunct="1">
        <a:spcBef>
          <a:spcPct val="0"/>
        </a:spcBef>
        <a:buNone/>
        <a:defRPr sz="2400" b="0" i="0" kern="1200">
          <a:solidFill>
            <a:schemeClr val="tx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2.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DHI-WASY </a:t>
            </a:r>
            <a:r>
              <a:rPr lang="en-GB" dirty="0"/>
              <a:t>Software Training</a:t>
            </a:r>
            <a:r>
              <a:rPr lang="en-GB" sz="2000" dirty="0"/>
              <a:t/>
            </a:r>
            <a:br>
              <a:rPr lang="en-GB" sz="2000" dirty="0"/>
            </a:br>
            <a:r>
              <a:rPr lang="en-GB" sz="2000" dirty="0"/>
              <a:t/>
            </a:r>
            <a:br>
              <a:rPr lang="en-GB" sz="2000" dirty="0"/>
            </a:br>
            <a:r>
              <a:rPr lang="en-GB" sz="2000" dirty="0"/>
              <a:t/>
            </a:r>
            <a:br>
              <a:rPr lang="en-GB" sz="2000" dirty="0"/>
            </a:br>
            <a:r>
              <a:rPr lang="en-GB" b="0" dirty="0" err="1"/>
              <a:t>Modeling</a:t>
            </a:r>
            <a:r>
              <a:rPr lang="en-GB" b="0" dirty="0"/>
              <a:t> Subsurface Flow </a:t>
            </a:r>
            <a:br>
              <a:rPr lang="en-GB" b="0" dirty="0"/>
            </a:br>
            <a:r>
              <a:rPr lang="en-GB" b="0" dirty="0"/>
              <a:t>and Transport using </a:t>
            </a:r>
            <a:r>
              <a:rPr lang="en-GB"/>
              <a:t>FEFLOW</a:t>
            </a:r>
            <a:r>
              <a:rPr lang="en-GB" sz="3200"/>
              <a:t> </a:t>
            </a:r>
            <a:r>
              <a:rPr lang="en-GB" sz="3200" smtClean="0"/>
              <a:t>7.0</a:t>
            </a:r>
            <a:endParaRPr lang="en-GB"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3387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4" name="Rectangle 9"/>
          <p:cNvSpPr>
            <a:spLocks noChangeArrowheads="1"/>
          </p:cNvSpPr>
          <p:nvPr/>
        </p:nvSpPr>
        <p:spPr bwMode="auto">
          <a:xfrm>
            <a:off x="788775" y="1317687"/>
            <a:ext cx="75788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dirty="0" smtClean="0"/>
              <a:t>Relation between solute concentration and density:</a:t>
            </a:r>
            <a:endParaRPr lang="en-US" dirty="0">
              <a:solidFill>
                <a:srgbClr val="003382"/>
              </a:solidFill>
            </a:endParaRPr>
          </a:p>
        </p:txBody>
      </p:sp>
      <p:pic>
        <p:nvPicPr>
          <p:cNvPr id="6" name="Picture 8"/>
          <p:cNvPicPr>
            <a:picLocks noChangeAspect="1" noChangeArrowheads="1"/>
          </p:cNvPicPr>
          <p:nvPr/>
        </p:nvPicPr>
        <p:blipFill>
          <a:blip r:embed="rId2"/>
          <a:srcRect/>
          <a:stretch>
            <a:fillRect/>
          </a:stretch>
        </p:blipFill>
        <p:spPr bwMode="auto">
          <a:xfrm>
            <a:off x="3059432" y="1878404"/>
            <a:ext cx="1858963" cy="2514600"/>
          </a:xfrm>
          <a:prstGeom prst="rect">
            <a:avLst/>
          </a:prstGeom>
          <a:ln>
            <a:noFill/>
          </a:ln>
          <a:effectLst>
            <a:outerShdw blurRad="292100" dist="139700" dir="2700000" algn="tl" rotWithShape="0">
              <a:srgbClr val="333333">
                <a:alpha val="65000"/>
              </a:srgbClr>
            </a:outerShdw>
          </a:effectLst>
        </p:spPr>
      </p:pic>
      <p:sp>
        <p:nvSpPr>
          <p:cNvPr id="8" name="Rectangle 3"/>
          <p:cNvSpPr>
            <a:spLocks noChangeArrowheads="1"/>
          </p:cNvSpPr>
          <p:nvPr/>
        </p:nvSpPr>
        <p:spPr bwMode="auto">
          <a:xfrm>
            <a:off x="5176484" y="3010621"/>
            <a:ext cx="2751191" cy="4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err="1" smtClean="0">
                <a:solidFill>
                  <a:srgbClr val="003382"/>
                </a:solidFill>
              </a:rPr>
              <a:t>Density</a:t>
            </a:r>
            <a:r>
              <a:rPr lang="de-DE" dirty="0" smtClean="0">
                <a:solidFill>
                  <a:srgbClr val="003382"/>
                </a:solidFill>
              </a:rPr>
              <a:t> </a:t>
            </a:r>
            <a:r>
              <a:rPr lang="de-DE" dirty="0" err="1">
                <a:solidFill>
                  <a:srgbClr val="003382"/>
                </a:solidFill>
              </a:rPr>
              <a:t>ratio</a:t>
            </a:r>
            <a:r>
              <a:rPr lang="de-DE" dirty="0">
                <a:solidFill>
                  <a:srgbClr val="003382"/>
                </a:solidFill>
              </a:rPr>
              <a:t> </a:t>
            </a:r>
            <a:r>
              <a:rPr lang="de-DE" b="1" i="1" dirty="0">
                <a:solidFill>
                  <a:srgbClr val="003382"/>
                </a:solidFill>
                <a:latin typeface="Symbol" pitchFamily="18" charset="2"/>
              </a:rPr>
              <a:t>a</a:t>
            </a:r>
            <a:r>
              <a:rPr lang="de-DE" i="1" dirty="0">
                <a:solidFill>
                  <a:srgbClr val="003382"/>
                </a:solidFill>
                <a:latin typeface="StoneSans" pitchFamily="34" charset="0"/>
              </a:rPr>
              <a:t> </a:t>
            </a:r>
            <a:r>
              <a:rPr lang="de-DE" dirty="0">
                <a:solidFill>
                  <a:srgbClr val="003382"/>
                </a:solidFill>
              </a:rPr>
              <a:t>= </a:t>
            </a:r>
            <a:r>
              <a:rPr lang="de-DE" dirty="0" smtClean="0">
                <a:solidFill>
                  <a:srgbClr val="003382"/>
                </a:solidFill>
              </a:rPr>
              <a:t>10</a:t>
            </a:r>
            <a:r>
              <a:rPr lang="de-DE" baseline="30000" dirty="0" smtClean="0">
                <a:solidFill>
                  <a:srgbClr val="003382"/>
                </a:solidFill>
              </a:rPr>
              <a:t>-3</a:t>
            </a:r>
            <a:r>
              <a:rPr lang="de-DE" baseline="30000" dirty="0" smtClean="0">
                <a:solidFill>
                  <a:srgbClr val="003382"/>
                </a:solidFill>
                <a:latin typeface="StoneSans" pitchFamily="34" charset="0"/>
              </a:rPr>
              <a:t>                                                           </a:t>
            </a:r>
            <a:r>
              <a:rPr lang="de-DE" dirty="0" smtClean="0">
                <a:solidFill>
                  <a:srgbClr val="003382"/>
                </a:solidFill>
                <a:latin typeface="StoneSans" pitchFamily="34" charset="0"/>
              </a:rPr>
              <a:t> </a:t>
            </a:r>
            <a:endParaRPr lang="en-US" dirty="0">
              <a:solidFill>
                <a:srgbClr val="003382"/>
              </a:solidFill>
              <a:latin typeface="StoneSans" pitchFamily="34" charset="0"/>
            </a:endParaRPr>
          </a:p>
        </p:txBody>
      </p:sp>
      <p:sp>
        <p:nvSpPr>
          <p:cNvPr id="7" name="Rectangle 9"/>
          <p:cNvSpPr>
            <a:spLocks noChangeArrowheads="1"/>
          </p:cNvSpPr>
          <p:nvPr/>
        </p:nvSpPr>
        <p:spPr bwMode="auto">
          <a:xfrm>
            <a:off x="788776" y="871269"/>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t>Material Properties: Flow</a:t>
            </a:r>
            <a:endParaRPr lang="en-US" sz="2000" dirty="0">
              <a:solidFill>
                <a:srgbClr val="003382"/>
              </a:solidFill>
              <a:latin typeface="+mn-lt"/>
            </a:endParaRPr>
          </a:p>
        </p:txBody>
      </p:sp>
    </p:spTree>
    <p:extLst>
      <p:ext uri="{BB962C8B-B14F-4D97-AF65-F5344CB8AC3E}">
        <p14:creationId xmlns:p14="http://schemas.microsoft.com/office/powerpoint/2010/main" val="771642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4" name="Rectangle 9"/>
          <p:cNvSpPr>
            <a:spLocks noChangeArrowheads="1"/>
          </p:cNvSpPr>
          <p:nvPr/>
        </p:nvSpPr>
        <p:spPr bwMode="auto">
          <a:xfrm>
            <a:off x="788777" y="1099869"/>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t>Boundary Conditions: Flow</a:t>
            </a:r>
            <a:endParaRPr lang="en-US" sz="2000" dirty="0">
              <a:solidFill>
                <a:srgbClr val="003382"/>
              </a:solidFill>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626" y="1099869"/>
            <a:ext cx="3505200" cy="337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963283" y="1768416"/>
            <a:ext cx="405729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4400" indent="-284400">
              <a:spcAft>
                <a:spcPts val="1200"/>
              </a:spcAft>
              <a:buFont typeface="Arial" pitchFamily="34" charset="0"/>
              <a:buChar char="•"/>
            </a:pPr>
            <a:r>
              <a:rPr lang="en-US" dirty="0" smtClean="0">
                <a:solidFill>
                  <a:srgbClr val="003382"/>
                </a:solidFill>
                <a:latin typeface="+mn-lt"/>
              </a:rPr>
              <a:t>Impermeable border (</a:t>
            </a:r>
            <a:r>
              <a:rPr lang="en-US" i="1" dirty="0" smtClean="0">
                <a:solidFill>
                  <a:srgbClr val="003382"/>
                </a:solidFill>
                <a:latin typeface="+mn-lt"/>
              </a:rPr>
              <a:t>default</a:t>
            </a:r>
            <a:r>
              <a:rPr lang="en-US" dirty="0" smtClean="0">
                <a:solidFill>
                  <a:srgbClr val="003382"/>
                </a:solidFill>
                <a:latin typeface="+mn-lt"/>
              </a:rPr>
              <a:t>)</a:t>
            </a:r>
          </a:p>
          <a:p>
            <a:pPr marL="284400" indent="-284400">
              <a:buFont typeface="Arial" pitchFamily="34" charset="0"/>
              <a:buChar char="•"/>
            </a:pPr>
            <a:r>
              <a:rPr lang="en-US" dirty="0" smtClean="0">
                <a:solidFill>
                  <a:srgbClr val="003382"/>
                </a:solidFill>
                <a:latin typeface="+mn-lt"/>
              </a:rPr>
              <a:t>Hydraulic-head BC at an arbitrary node, e.g., upper left: </a:t>
            </a:r>
            <a:r>
              <a:rPr lang="en-US" b="1" i="1" dirty="0" smtClean="0">
                <a:solidFill>
                  <a:srgbClr val="003382"/>
                </a:solidFill>
                <a:latin typeface="+mn-lt"/>
              </a:rPr>
              <a:t>h </a:t>
            </a:r>
            <a:r>
              <a:rPr lang="en-US" b="1" dirty="0" smtClean="0">
                <a:solidFill>
                  <a:srgbClr val="003382"/>
                </a:solidFill>
                <a:latin typeface="+mn-lt"/>
              </a:rPr>
              <a:t>= 0 m</a:t>
            </a:r>
            <a:endParaRPr lang="en-US" b="1" dirty="0">
              <a:solidFill>
                <a:srgbClr val="003382"/>
              </a:solidFill>
              <a:latin typeface="+mn-lt"/>
            </a:endParaRPr>
          </a:p>
        </p:txBody>
      </p:sp>
    </p:spTree>
    <p:extLst>
      <p:ext uri="{BB962C8B-B14F-4D97-AF65-F5344CB8AC3E}">
        <p14:creationId xmlns:p14="http://schemas.microsoft.com/office/powerpoint/2010/main" val="2320738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142" y="1151647"/>
            <a:ext cx="3258756" cy="321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9"/>
          <p:cNvSpPr>
            <a:spLocks noChangeArrowheads="1"/>
          </p:cNvSpPr>
          <p:nvPr/>
        </p:nvSpPr>
        <p:spPr bwMode="auto">
          <a:xfrm>
            <a:off x="788777" y="1099869"/>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t>Boundary Conditions: Mass</a:t>
            </a:r>
            <a:endParaRPr lang="en-US" sz="2000" dirty="0">
              <a:solidFill>
                <a:srgbClr val="003382"/>
              </a:solidFill>
              <a:latin typeface="+mn-lt"/>
            </a:endParaRPr>
          </a:p>
        </p:txBody>
      </p:sp>
      <p:sp>
        <p:nvSpPr>
          <p:cNvPr id="7" name="Rectangle 5"/>
          <p:cNvSpPr>
            <a:spLocks noChangeArrowheads="1"/>
          </p:cNvSpPr>
          <p:nvPr/>
        </p:nvSpPr>
        <p:spPr bwMode="auto">
          <a:xfrm>
            <a:off x="1263994" y="1943819"/>
            <a:ext cx="2263440" cy="646973"/>
          </a:xfrm>
          <a:prstGeom prst="rect">
            <a:avLst/>
          </a:prstGeom>
          <a:noFill/>
          <a:ln w="25400" algn="ctr">
            <a:solidFill>
              <a:srgbClr val="00338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ctr"/>
            <a:r>
              <a:rPr lang="de-DE" dirty="0">
                <a:solidFill>
                  <a:srgbClr val="003399"/>
                </a:solidFill>
                <a:latin typeface="+mn-lt"/>
              </a:rPr>
              <a:t>Con</a:t>
            </a:r>
            <a:r>
              <a:rPr lang="en-US" dirty="0">
                <a:solidFill>
                  <a:srgbClr val="003399"/>
                </a:solidFill>
                <a:latin typeface="+mn-lt"/>
              </a:rPr>
              <a:t>centration at </a:t>
            </a:r>
            <a:r>
              <a:rPr lang="en-US" dirty="0" smtClean="0">
                <a:solidFill>
                  <a:srgbClr val="003399"/>
                </a:solidFill>
                <a:latin typeface="+mn-lt"/>
              </a:rPr>
              <a:t>the</a:t>
            </a:r>
          </a:p>
          <a:p>
            <a:pPr algn="ctr"/>
            <a:r>
              <a:rPr lang="en-US" dirty="0" smtClean="0">
                <a:solidFill>
                  <a:srgbClr val="003399"/>
                </a:solidFill>
                <a:latin typeface="+mn-lt"/>
              </a:rPr>
              <a:t>spill </a:t>
            </a:r>
            <a:r>
              <a:rPr lang="en-US" dirty="0">
                <a:solidFill>
                  <a:srgbClr val="003399"/>
                </a:solidFill>
                <a:latin typeface="+mn-lt"/>
              </a:rPr>
              <a:t>site</a:t>
            </a:r>
            <a:r>
              <a:rPr lang="de-DE" dirty="0">
                <a:solidFill>
                  <a:srgbClr val="003399"/>
                </a:solidFill>
                <a:latin typeface="+mn-lt"/>
              </a:rPr>
              <a:t>: 100 mg/l</a:t>
            </a:r>
          </a:p>
        </p:txBody>
      </p:sp>
      <p:sp>
        <p:nvSpPr>
          <p:cNvPr id="8" name="Rectangle 4"/>
          <p:cNvSpPr>
            <a:spLocks noChangeArrowheads="1"/>
          </p:cNvSpPr>
          <p:nvPr/>
        </p:nvSpPr>
        <p:spPr bwMode="auto">
          <a:xfrm>
            <a:off x="685800" y="3059823"/>
            <a:ext cx="4162245" cy="121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solidFill>
                  <a:srgbClr val="003382"/>
                </a:solidFill>
                <a:latin typeface="+mn-lt"/>
              </a:rPr>
              <a:t>Mass-concentration BC along the spill-site border (via </a:t>
            </a:r>
            <a:r>
              <a:rPr lang="de-DE" i="1" dirty="0" smtClean="0">
                <a:solidFill>
                  <a:srgbClr val="003382"/>
                </a:solidFill>
                <a:latin typeface="+mn-lt"/>
              </a:rPr>
              <a:t>Select Nodes Along a Border</a:t>
            </a:r>
            <a:r>
              <a:rPr lang="de-DE" dirty="0" smtClean="0">
                <a:solidFill>
                  <a:srgbClr val="003382"/>
                </a:solidFill>
                <a:latin typeface="+mn-lt"/>
              </a:rPr>
              <a:t> tool): </a:t>
            </a:r>
            <a:r>
              <a:rPr lang="de-DE" b="1" dirty="0" smtClean="0">
                <a:solidFill>
                  <a:srgbClr val="003382"/>
                </a:solidFill>
                <a:latin typeface="+mn-lt"/>
              </a:rPr>
              <a:t>C = 100 mg/l</a:t>
            </a:r>
            <a:endParaRPr lang="de-DE" b="1" dirty="0">
              <a:solidFill>
                <a:srgbClr val="003382"/>
              </a:solidFill>
              <a:latin typeface="+mn-lt"/>
            </a:endParaRPr>
          </a:p>
        </p:txBody>
      </p:sp>
    </p:spTree>
    <p:extLst>
      <p:ext uri="{BB962C8B-B14F-4D97-AF65-F5344CB8AC3E}">
        <p14:creationId xmlns:p14="http://schemas.microsoft.com/office/powerpoint/2010/main" val="4265343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Problem Settings</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4" name="Rectangle 9"/>
          <p:cNvSpPr>
            <a:spLocks noChangeArrowheads="1"/>
          </p:cNvSpPr>
          <p:nvPr/>
        </p:nvSpPr>
        <p:spPr bwMode="auto">
          <a:xfrm>
            <a:off x="788777" y="1099869"/>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t>Reference Values</a:t>
            </a:r>
            <a:endParaRPr lang="en-US" sz="2000" dirty="0">
              <a:solidFill>
                <a:srgbClr val="003382"/>
              </a:solidFill>
              <a:latin typeface="+mn-lt"/>
            </a:endParaRPr>
          </a:p>
        </p:txBody>
      </p:sp>
      <p:sp>
        <p:nvSpPr>
          <p:cNvPr id="8" name="Rechteck 4"/>
          <p:cNvSpPr/>
          <p:nvPr/>
        </p:nvSpPr>
        <p:spPr>
          <a:xfrm>
            <a:off x="788777" y="1988314"/>
            <a:ext cx="3172663" cy="646331"/>
          </a:xfrm>
          <a:prstGeom prst="rect">
            <a:avLst/>
          </a:prstGeom>
        </p:spPr>
        <p:txBody>
          <a:bodyPr wrap="none">
            <a:spAutoFit/>
          </a:bodyPr>
          <a:lstStyle/>
          <a:p>
            <a:r>
              <a:rPr lang="de-DE" dirty="0">
                <a:solidFill>
                  <a:srgbClr val="003382"/>
                </a:solidFill>
                <a:latin typeface="+mn-lt"/>
              </a:rPr>
              <a:t>Set </a:t>
            </a:r>
            <a:r>
              <a:rPr lang="de-DE" dirty="0" smtClean="0">
                <a:solidFill>
                  <a:srgbClr val="003382"/>
                </a:solidFill>
                <a:latin typeface="+mn-lt"/>
              </a:rPr>
              <a:t>maximum</a:t>
            </a:r>
            <a:endParaRPr lang="de-DE" dirty="0">
              <a:solidFill>
                <a:srgbClr val="003382"/>
              </a:solidFill>
            </a:endParaRPr>
          </a:p>
          <a:p>
            <a:r>
              <a:rPr lang="de-DE" dirty="0" smtClean="0">
                <a:solidFill>
                  <a:srgbClr val="003382"/>
                </a:solidFill>
                <a:latin typeface="+mn-lt"/>
              </a:rPr>
              <a:t>concentration </a:t>
            </a:r>
            <a:r>
              <a:rPr lang="de-DE" b="1" i="1" dirty="0" smtClean="0">
                <a:solidFill>
                  <a:srgbClr val="003382"/>
                </a:solidFill>
                <a:latin typeface="+mn-lt"/>
              </a:rPr>
              <a:t>C</a:t>
            </a:r>
            <a:r>
              <a:rPr lang="de-DE" b="1" i="1" baseline="-25000" dirty="0" smtClean="0">
                <a:solidFill>
                  <a:srgbClr val="003382"/>
                </a:solidFill>
                <a:latin typeface="+mn-lt"/>
              </a:rPr>
              <a:t>s</a:t>
            </a:r>
            <a:r>
              <a:rPr lang="de-DE" baseline="-25000" dirty="0" smtClean="0">
                <a:solidFill>
                  <a:srgbClr val="003382"/>
                </a:solidFill>
                <a:latin typeface="+mn-lt"/>
              </a:rPr>
              <a:t> </a:t>
            </a:r>
            <a:r>
              <a:rPr lang="de-DE" dirty="0" smtClean="0">
                <a:solidFill>
                  <a:srgbClr val="003382"/>
                </a:solidFill>
                <a:latin typeface="+mn-lt"/>
              </a:rPr>
              <a:t>to </a:t>
            </a:r>
            <a:r>
              <a:rPr lang="de-DE" b="1" dirty="0" smtClean="0">
                <a:solidFill>
                  <a:srgbClr val="003382"/>
                </a:solidFill>
                <a:latin typeface="+mn-lt"/>
              </a:rPr>
              <a:t>100 mg/l</a:t>
            </a:r>
            <a:r>
              <a:rPr lang="en-US" dirty="0" smtClean="0">
                <a:solidFill>
                  <a:srgbClr val="003382"/>
                </a:solidFill>
                <a:latin typeface="+mn-lt"/>
              </a:rPr>
              <a:t>:</a:t>
            </a:r>
            <a:endParaRPr lang="en-US" dirty="0">
              <a:solidFill>
                <a:srgbClr val="003382"/>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303" y="383894"/>
            <a:ext cx="4787354" cy="359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2"/>
          <p:cNvSpPr/>
          <p:nvPr/>
        </p:nvSpPr>
        <p:spPr>
          <a:xfrm>
            <a:off x="6877802" y="842701"/>
            <a:ext cx="1433532" cy="3524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20131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FEFLOW Result</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5" name="Rectangle 6"/>
          <p:cNvSpPr>
            <a:spLocks noChangeArrowheads="1"/>
          </p:cNvSpPr>
          <p:nvPr/>
        </p:nvSpPr>
        <p:spPr bwMode="auto">
          <a:xfrm>
            <a:off x="3402424" y="4049687"/>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smtClean="0">
                <a:solidFill>
                  <a:srgbClr val="003382"/>
                </a:solidFill>
                <a:latin typeface="+mn-lt"/>
              </a:rPr>
              <a:t>Free convection</a:t>
            </a:r>
            <a:endParaRPr lang="en-US" b="1" dirty="0">
              <a:solidFill>
                <a:srgbClr val="003382"/>
              </a:solidFill>
              <a:latin typeface="+mn-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177" y="974131"/>
            <a:ext cx="2913346" cy="290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949" y="2820816"/>
            <a:ext cx="64613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974131"/>
            <a:ext cx="2925810" cy="290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513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Base Model – Save…</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pic>
        <p:nvPicPr>
          <p:cNvPr id="5" name="Picture 5" descr="C:\Users\vcl\AppData\Local\Microsoft\Windows\Temporary Internet Files\Content.IE5\XB5GP8ZC\MP9004116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50" y="1613141"/>
            <a:ext cx="36591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061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Extension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4" name="Rectangle 9"/>
          <p:cNvSpPr>
            <a:spLocks noChangeArrowheads="1"/>
          </p:cNvSpPr>
          <p:nvPr/>
        </p:nvSpPr>
        <p:spPr bwMode="auto">
          <a:xfrm>
            <a:off x="788777" y="1099869"/>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t>Head gradient</a:t>
            </a:r>
            <a:endParaRPr lang="en-US" sz="2000" dirty="0">
              <a:solidFill>
                <a:srgbClr val="003382"/>
              </a:solidFill>
              <a:latin typeface="+mn-lt"/>
            </a:endParaRPr>
          </a:p>
        </p:txBody>
      </p:sp>
      <p:sp>
        <p:nvSpPr>
          <p:cNvPr id="5" name="Rectangle 7"/>
          <p:cNvSpPr>
            <a:spLocks noChangeArrowheads="1"/>
          </p:cNvSpPr>
          <p:nvPr/>
        </p:nvSpPr>
        <p:spPr bwMode="auto">
          <a:xfrm>
            <a:off x="1828800" y="1557069"/>
            <a:ext cx="5257800" cy="369974"/>
          </a:xfrm>
          <a:prstGeom prst="rect">
            <a:avLst/>
          </a:prstGeom>
          <a:noFill/>
          <a:ln w="25400"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p>
            <a:pPr algn="ctr"/>
            <a:r>
              <a:rPr lang="en-US" b="1" dirty="0">
                <a:solidFill>
                  <a:srgbClr val="003382"/>
                </a:solidFill>
                <a:latin typeface="+mn-lt"/>
              </a:rPr>
              <a:t>Horizontal hydraulic gradient </a:t>
            </a:r>
            <a:r>
              <a:rPr lang="en-US" b="1" dirty="0" smtClean="0">
                <a:solidFill>
                  <a:srgbClr val="003382"/>
                </a:solidFill>
                <a:latin typeface="+mn-lt"/>
              </a:rPr>
              <a:t>(‘strong’)</a:t>
            </a:r>
            <a:endParaRPr lang="de-DE" b="1" dirty="0">
              <a:solidFill>
                <a:srgbClr val="003382"/>
              </a:solidFill>
              <a:latin typeface="+mn-lt"/>
            </a:endParaRPr>
          </a:p>
        </p:txBody>
      </p:sp>
      <p:sp>
        <p:nvSpPr>
          <p:cNvPr id="6" name="Rectangle 12"/>
          <p:cNvSpPr>
            <a:spLocks noChangeArrowheads="1"/>
          </p:cNvSpPr>
          <p:nvPr/>
        </p:nvSpPr>
        <p:spPr bwMode="auto">
          <a:xfrm>
            <a:off x="990600" y="2256526"/>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003382"/>
                </a:solidFill>
                <a:latin typeface="+mn-lt"/>
              </a:rPr>
              <a:t>Implemented as hydraulic-head BC along the left and right vertical borders (</a:t>
            </a:r>
            <a:r>
              <a:rPr lang="en-US" i="1" dirty="0" smtClean="0">
                <a:solidFill>
                  <a:srgbClr val="003382"/>
                </a:solidFill>
                <a:latin typeface="+mn-lt"/>
              </a:rPr>
              <a:t>Select Nodes along a Border</a:t>
            </a:r>
            <a:r>
              <a:rPr lang="en-US" dirty="0" smtClean="0">
                <a:solidFill>
                  <a:srgbClr val="003382"/>
                </a:solidFill>
                <a:latin typeface="+mn-lt"/>
              </a:rPr>
              <a:t>):</a:t>
            </a:r>
            <a:endParaRPr lang="en-US" dirty="0">
              <a:solidFill>
                <a:srgbClr val="003382"/>
              </a:solidFill>
              <a:latin typeface="+mn-lt"/>
            </a:endParaRPr>
          </a:p>
        </p:txBody>
      </p:sp>
      <p:sp>
        <p:nvSpPr>
          <p:cNvPr id="7" name="Rectangle 13"/>
          <p:cNvSpPr>
            <a:spLocks noChangeArrowheads="1"/>
          </p:cNvSpPr>
          <p:nvPr/>
        </p:nvSpPr>
        <p:spPr bwMode="auto">
          <a:xfrm>
            <a:off x="2461469" y="3197525"/>
            <a:ext cx="399246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b="1" dirty="0" smtClean="0">
                <a:solidFill>
                  <a:srgbClr val="003382"/>
                </a:solidFill>
                <a:latin typeface="+mn-lt"/>
              </a:rPr>
              <a:t>• </a:t>
            </a:r>
            <a:r>
              <a:rPr lang="en-US" dirty="0" smtClean="0">
                <a:solidFill>
                  <a:srgbClr val="003382"/>
                </a:solidFill>
                <a:latin typeface="+mn-lt"/>
              </a:rPr>
              <a:t>Left side:</a:t>
            </a:r>
            <a:r>
              <a:rPr lang="en-US" b="1" dirty="0" smtClean="0">
                <a:solidFill>
                  <a:srgbClr val="003382"/>
                </a:solidFill>
                <a:latin typeface="+mn-lt"/>
              </a:rPr>
              <a:t>	</a:t>
            </a:r>
            <a:r>
              <a:rPr lang="en-US" b="1" i="1" dirty="0" smtClean="0">
                <a:solidFill>
                  <a:srgbClr val="003382"/>
                </a:solidFill>
                <a:latin typeface="+mn-lt"/>
              </a:rPr>
              <a:t>h</a:t>
            </a:r>
            <a:r>
              <a:rPr lang="en-US" b="1" dirty="0" smtClean="0">
                <a:solidFill>
                  <a:srgbClr val="003382"/>
                </a:solidFill>
                <a:latin typeface="+mn-lt"/>
              </a:rPr>
              <a:t> = 0 m</a:t>
            </a:r>
            <a:br>
              <a:rPr lang="en-US" b="1" dirty="0" smtClean="0">
                <a:solidFill>
                  <a:srgbClr val="003382"/>
                </a:solidFill>
                <a:latin typeface="+mn-lt"/>
              </a:rPr>
            </a:br>
            <a:r>
              <a:rPr lang="en-US" b="1" dirty="0" smtClean="0">
                <a:solidFill>
                  <a:srgbClr val="003382"/>
                </a:solidFill>
                <a:latin typeface="+mn-lt"/>
              </a:rPr>
              <a:t>• </a:t>
            </a:r>
            <a:r>
              <a:rPr lang="en-US" dirty="0" smtClean="0">
                <a:solidFill>
                  <a:srgbClr val="003382"/>
                </a:solidFill>
                <a:latin typeface="+mn-lt"/>
              </a:rPr>
              <a:t>Right side:</a:t>
            </a:r>
            <a:r>
              <a:rPr lang="en-US" b="1" dirty="0" smtClean="0">
                <a:solidFill>
                  <a:srgbClr val="003382"/>
                </a:solidFill>
                <a:latin typeface="+mn-lt"/>
              </a:rPr>
              <a:t>	</a:t>
            </a:r>
            <a:r>
              <a:rPr lang="en-US" b="1" i="1" dirty="0" smtClean="0">
                <a:solidFill>
                  <a:srgbClr val="003382"/>
                </a:solidFill>
                <a:latin typeface="+mn-lt"/>
              </a:rPr>
              <a:t>h</a:t>
            </a:r>
            <a:r>
              <a:rPr lang="en-US" b="1" dirty="0" smtClean="0">
                <a:solidFill>
                  <a:srgbClr val="003382"/>
                </a:solidFill>
                <a:latin typeface="+mn-lt"/>
              </a:rPr>
              <a:t> = 0.1 m</a:t>
            </a:r>
            <a:endParaRPr lang="en-US" b="1" dirty="0">
              <a:solidFill>
                <a:srgbClr val="003382"/>
              </a:solidFill>
              <a:latin typeface="+mn-lt"/>
            </a:endParaRPr>
          </a:p>
        </p:txBody>
      </p:sp>
    </p:spTree>
    <p:extLst>
      <p:ext uri="{BB962C8B-B14F-4D97-AF65-F5344CB8AC3E}">
        <p14:creationId xmlns:p14="http://schemas.microsoft.com/office/powerpoint/2010/main" val="1387208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FEFLOW Result</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5" name="Rectangle 16"/>
          <p:cNvSpPr>
            <a:spLocks noChangeArrowheads="1"/>
          </p:cNvSpPr>
          <p:nvPr/>
        </p:nvSpPr>
        <p:spPr bwMode="auto">
          <a:xfrm>
            <a:off x="970323" y="3989719"/>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3382"/>
                </a:solidFill>
                <a:latin typeface="+mn-lt"/>
              </a:rPr>
              <a:t>Flow is dominated by forced horizontal convection</a:t>
            </a:r>
            <a:endParaRPr lang="en-US" b="1" dirty="0">
              <a:solidFill>
                <a:srgbClr val="003382"/>
              </a:solidFill>
              <a:latin typeface="+mn-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6" y="916142"/>
            <a:ext cx="2937594" cy="293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019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FEFLOW Results</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 name="Rectangle 5"/>
          <p:cNvSpPr>
            <a:spLocks noChangeArrowheads="1"/>
          </p:cNvSpPr>
          <p:nvPr/>
        </p:nvSpPr>
        <p:spPr bwMode="auto">
          <a:xfrm>
            <a:off x="990600" y="2286000"/>
            <a:ext cx="708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003382"/>
                </a:solidFill>
                <a:latin typeface="+mn-lt"/>
              </a:rPr>
              <a:t>Reducing the boundary-condition value on the right vertical border (</a:t>
            </a:r>
            <a:r>
              <a:rPr lang="en-US" i="1" dirty="0" smtClean="0">
                <a:solidFill>
                  <a:srgbClr val="003382"/>
                </a:solidFill>
                <a:latin typeface="+mn-lt"/>
              </a:rPr>
              <a:t>Select Nodes Along a Border</a:t>
            </a:r>
            <a:r>
              <a:rPr lang="en-US" dirty="0" smtClean="0">
                <a:solidFill>
                  <a:srgbClr val="003382"/>
                </a:solidFill>
                <a:latin typeface="+mn-lt"/>
              </a:rPr>
              <a:t>):</a:t>
            </a:r>
            <a:endParaRPr lang="en-US" dirty="0">
              <a:solidFill>
                <a:srgbClr val="003382"/>
              </a:solidFill>
              <a:latin typeface="+mn-lt"/>
            </a:endParaRPr>
          </a:p>
        </p:txBody>
      </p:sp>
      <p:sp>
        <p:nvSpPr>
          <p:cNvPr id="8" name="Rectangle 6"/>
          <p:cNvSpPr>
            <a:spLocks noChangeArrowheads="1"/>
          </p:cNvSpPr>
          <p:nvPr/>
        </p:nvSpPr>
        <p:spPr bwMode="auto">
          <a:xfrm>
            <a:off x="2438400" y="3188898"/>
            <a:ext cx="388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dirty="0" smtClean="0">
                <a:solidFill>
                  <a:srgbClr val="003382"/>
                </a:solidFill>
                <a:latin typeface="+mn-lt"/>
              </a:rPr>
              <a:t>• Right side:</a:t>
            </a:r>
            <a:r>
              <a:rPr lang="en-US" b="1" dirty="0" smtClean="0">
                <a:solidFill>
                  <a:srgbClr val="003382"/>
                </a:solidFill>
                <a:latin typeface="+mn-lt"/>
              </a:rPr>
              <a:t>	</a:t>
            </a:r>
            <a:r>
              <a:rPr lang="en-US" b="1" i="1" dirty="0" smtClean="0">
                <a:solidFill>
                  <a:srgbClr val="003382"/>
                </a:solidFill>
                <a:latin typeface="+mn-lt"/>
              </a:rPr>
              <a:t>h</a:t>
            </a:r>
            <a:r>
              <a:rPr lang="en-US" b="1" dirty="0" smtClean="0">
                <a:solidFill>
                  <a:srgbClr val="003382"/>
                </a:solidFill>
                <a:latin typeface="+mn-lt"/>
              </a:rPr>
              <a:t> = 0.01 m</a:t>
            </a:r>
            <a:endParaRPr lang="en-US" b="1" dirty="0">
              <a:solidFill>
                <a:srgbClr val="003382"/>
              </a:solidFill>
              <a:latin typeface="+mn-lt"/>
            </a:endParaRPr>
          </a:p>
        </p:txBody>
      </p:sp>
      <p:sp>
        <p:nvSpPr>
          <p:cNvPr id="9" name="Rectangle 12"/>
          <p:cNvSpPr>
            <a:spLocks noChangeArrowheads="1"/>
          </p:cNvSpPr>
          <p:nvPr/>
        </p:nvSpPr>
        <p:spPr bwMode="auto">
          <a:xfrm>
            <a:off x="1752600" y="1676400"/>
            <a:ext cx="4953000" cy="369974"/>
          </a:xfrm>
          <a:prstGeom prst="rect">
            <a:avLst/>
          </a:prstGeom>
          <a:noFill/>
          <a:ln w="25400" algn="ctr">
            <a:solidFill>
              <a:srgbClr val="003382"/>
            </a:solid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p>
            <a:pPr algn="ctr"/>
            <a:r>
              <a:rPr lang="en-US" b="1" dirty="0">
                <a:solidFill>
                  <a:srgbClr val="003382"/>
                </a:solidFill>
                <a:latin typeface="+mn-lt"/>
              </a:rPr>
              <a:t>Horizontal hydraulic gradient (‘weak’)</a:t>
            </a:r>
            <a:endParaRPr lang="de-DE" b="1" dirty="0">
              <a:solidFill>
                <a:srgbClr val="003382"/>
              </a:solidFill>
              <a:latin typeface="+mn-lt"/>
            </a:endParaRPr>
          </a:p>
        </p:txBody>
      </p:sp>
    </p:spTree>
    <p:extLst>
      <p:ext uri="{BB962C8B-B14F-4D97-AF65-F5344CB8AC3E}">
        <p14:creationId xmlns:p14="http://schemas.microsoft.com/office/powerpoint/2010/main" val="3818210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FEFLOW Results</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 name="Rectangle 5"/>
          <p:cNvSpPr>
            <a:spLocks noChangeArrowheads="1"/>
          </p:cNvSpPr>
          <p:nvPr/>
        </p:nvSpPr>
        <p:spPr bwMode="auto">
          <a:xfrm>
            <a:off x="874144" y="3976629"/>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3382"/>
                </a:solidFill>
                <a:latin typeface="+mn-lt"/>
              </a:rPr>
              <a:t>Combined effects of free and forced (mixed) convection</a:t>
            </a:r>
            <a:endParaRPr lang="en-US" b="1" dirty="0">
              <a:solidFill>
                <a:srgbClr val="003382"/>
              </a:solidFill>
              <a:latin typeface="+mn-l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344" y="901380"/>
            <a:ext cx="302260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251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GB" dirty="0" smtClean="0">
                <a:solidFill>
                  <a:prstClr val="white"/>
                </a:solidFill>
              </a:rPr>
              <a:t>Free vs. Forced Convection</a:t>
            </a:r>
            <a:r>
              <a:rPr lang="en-GB" dirty="0">
                <a:solidFill>
                  <a:prstClr val="white"/>
                </a:solidFill>
              </a:rPr>
              <a:t/>
            </a:r>
            <a:br>
              <a:rPr lang="en-GB" dirty="0">
                <a:solidFill>
                  <a:prstClr val="white"/>
                </a:solidFill>
              </a:rPr>
            </a:br>
            <a:endParaRPr lang="de-DE" dirty="0"/>
          </a:p>
        </p:txBody>
      </p:sp>
      <p:sp>
        <p:nvSpPr>
          <p:cNvPr id="2" name="Text Placeholder 1"/>
          <p:cNvSpPr>
            <a:spLocks noGrp="1"/>
          </p:cNvSpPr>
          <p:nvPr>
            <p:ph type="body" sz="quarter" idx="13"/>
          </p:nvPr>
        </p:nvSpPr>
        <p:spPr/>
        <p:txBody>
          <a:bodyPr/>
          <a:lstStyle/>
          <a:p>
            <a:pPr lvl="0"/>
            <a:r>
              <a:rPr lang="en-SG" dirty="0">
                <a:solidFill>
                  <a:prstClr val="white"/>
                </a:solidFill>
              </a:rPr>
              <a:t>DHI - WASY Software </a:t>
            </a:r>
            <a:r>
              <a:rPr lang="en-SG" dirty="0" smtClean="0">
                <a:solidFill>
                  <a:prstClr val="white"/>
                </a:solidFill>
              </a:rPr>
              <a:t>Training</a:t>
            </a:r>
            <a:br>
              <a:rPr lang="en-SG" dirty="0" smtClean="0">
                <a:solidFill>
                  <a:prstClr val="white"/>
                </a:solidFill>
              </a:rPr>
            </a:br>
            <a:r>
              <a:rPr lang="en-SG" dirty="0" smtClean="0">
                <a:solidFill>
                  <a:prstClr val="white"/>
                </a:solidFill>
              </a:rPr>
              <a:t/>
            </a:r>
            <a:br>
              <a:rPr lang="en-SG" dirty="0" smtClean="0">
                <a:solidFill>
                  <a:prstClr val="white"/>
                </a:solidFill>
              </a:rPr>
            </a:br>
            <a:r>
              <a:rPr lang="en-SG" dirty="0">
                <a:solidFill>
                  <a:prstClr val="white"/>
                </a:solidFill>
              </a:rPr>
              <a:t/>
            </a:r>
            <a:br>
              <a:rPr lang="en-SG" dirty="0">
                <a:solidFill>
                  <a:prstClr val="white"/>
                </a:solidFill>
              </a:rPr>
            </a:br>
            <a:endParaRPr lang="en-GB" sz="1600" dirty="0">
              <a:solidFill>
                <a:prstClr val="white"/>
              </a:solidFill>
            </a:endParaRPr>
          </a:p>
        </p:txBody>
      </p:sp>
      <p:sp>
        <p:nvSpPr>
          <p:cNvPr id="5" name="Text Placeholder 4"/>
          <p:cNvSpPr>
            <a:spLocks noGrp="1"/>
          </p:cNvSpPr>
          <p:nvPr>
            <p:ph type="body" sz="quarter" idx="15"/>
          </p:nvPr>
        </p:nvSpPr>
        <p:spPr/>
        <p:txBody>
          <a:bodyPr/>
          <a:lstStyle/>
          <a:p>
            <a:endParaRPr lang="de-DE"/>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949029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GB" dirty="0" smtClean="0">
                <a:solidFill>
                  <a:prstClr val="white"/>
                </a:solidFill>
              </a:rPr>
              <a:t>Geothermal application</a:t>
            </a:r>
            <a:r>
              <a:rPr lang="en-GB" dirty="0">
                <a:solidFill>
                  <a:prstClr val="white"/>
                </a:solidFill>
              </a:rPr>
              <a:t/>
            </a:r>
            <a:br>
              <a:rPr lang="en-GB" dirty="0">
                <a:solidFill>
                  <a:prstClr val="white"/>
                </a:solidFill>
              </a:rPr>
            </a:br>
            <a:endParaRPr lang="de-DE" dirty="0"/>
          </a:p>
        </p:txBody>
      </p:sp>
      <p:sp>
        <p:nvSpPr>
          <p:cNvPr id="2" name="Text Placeholder 1"/>
          <p:cNvSpPr>
            <a:spLocks noGrp="1"/>
          </p:cNvSpPr>
          <p:nvPr>
            <p:ph type="body" sz="quarter" idx="13"/>
          </p:nvPr>
        </p:nvSpPr>
        <p:spPr/>
        <p:txBody>
          <a:bodyPr/>
          <a:lstStyle/>
          <a:p>
            <a:pPr lvl="0"/>
            <a:r>
              <a:rPr lang="en-SG" dirty="0">
                <a:solidFill>
                  <a:prstClr val="white"/>
                </a:solidFill>
              </a:rPr>
              <a:t>DHI - WASY Software </a:t>
            </a:r>
            <a:r>
              <a:rPr lang="en-SG" dirty="0" smtClean="0">
                <a:solidFill>
                  <a:prstClr val="white"/>
                </a:solidFill>
              </a:rPr>
              <a:t>Training</a:t>
            </a:r>
            <a:br>
              <a:rPr lang="en-SG" dirty="0" smtClean="0">
                <a:solidFill>
                  <a:prstClr val="white"/>
                </a:solidFill>
              </a:rPr>
            </a:br>
            <a:r>
              <a:rPr lang="en-SG" dirty="0" smtClean="0">
                <a:solidFill>
                  <a:prstClr val="white"/>
                </a:solidFill>
              </a:rPr>
              <a:t/>
            </a:r>
            <a:br>
              <a:rPr lang="en-SG" dirty="0" smtClean="0">
                <a:solidFill>
                  <a:prstClr val="white"/>
                </a:solidFill>
              </a:rPr>
            </a:br>
            <a:r>
              <a:rPr lang="en-SG" dirty="0">
                <a:solidFill>
                  <a:prstClr val="white"/>
                </a:solidFill>
              </a:rPr>
              <a:t/>
            </a:r>
            <a:br>
              <a:rPr lang="en-SG" dirty="0">
                <a:solidFill>
                  <a:prstClr val="white"/>
                </a:solidFill>
              </a:rPr>
            </a:br>
            <a:endParaRPr lang="en-GB" sz="1600" dirty="0">
              <a:solidFill>
                <a:prstClr val="white"/>
              </a:solidFill>
            </a:endParaRPr>
          </a:p>
        </p:txBody>
      </p:sp>
      <p:sp>
        <p:nvSpPr>
          <p:cNvPr id="5" name="Text Placeholder 4"/>
          <p:cNvSpPr>
            <a:spLocks noGrp="1"/>
          </p:cNvSpPr>
          <p:nvPr>
            <p:ph type="body" sz="quarter" idx="15"/>
          </p:nvPr>
        </p:nvSpPr>
        <p:spPr/>
        <p:txBody>
          <a:bodyPr/>
          <a:lstStyle/>
          <a:p>
            <a:endParaRPr lang="de-DE"/>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96690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Exercise 3: Geothermal </a:t>
            </a:r>
            <a:r>
              <a:rPr lang="en-US" dirty="0" smtClean="0"/>
              <a:t>Application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5" name="Textfeld 1"/>
          <p:cNvSpPr txBox="1"/>
          <p:nvPr/>
        </p:nvSpPr>
        <p:spPr>
          <a:xfrm>
            <a:off x="3352800" y="2810770"/>
            <a:ext cx="2209800" cy="830997"/>
          </a:xfrm>
          <a:prstGeom prst="rect">
            <a:avLst/>
          </a:prstGeom>
          <a:noFill/>
        </p:spPr>
        <p:txBody>
          <a:bodyPr wrap="square" rtlCol="0">
            <a:spAutoFit/>
          </a:bodyPr>
          <a:lstStyle/>
          <a:p>
            <a:r>
              <a:rPr lang="de-DE" sz="2400" b="1" i="1" dirty="0" smtClean="0">
                <a:solidFill>
                  <a:schemeClr val="bg1"/>
                </a:solidFill>
                <a:latin typeface="+mn-lt"/>
              </a:rPr>
              <a:t>Salt Intrusion From the Top</a:t>
            </a:r>
            <a:endParaRPr lang="de-DE" sz="2400" b="1" i="1" dirty="0">
              <a:solidFill>
                <a:schemeClr val="bg1"/>
              </a:solidFill>
              <a:latin typeface="+mn-lt"/>
            </a:endParaRPr>
          </a:p>
        </p:txBody>
      </p:sp>
      <p:pic>
        <p:nvPicPr>
          <p:cNvPr id="7" name="Picture 8"/>
          <p:cNvPicPr>
            <a:picLocks noChangeAspect="1" noChangeArrowheads="1"/>
          </p:cNvPicPr>
          <p:nvPr/>
        </p:nvPicPr>
        <p:blipFill>
          <a:blip r:embed="rId2"/>
          <a:srcRect/>
          <a:stretch>
            <a:fillRect/>
          </a:stretch>
        </p:blipFill>
        <p:spPr bwMode="auto">
          <a:xfrm>
            <a:off x="1326258" y="1299945"/>
            <a:ext cx="6020804" cy="2641520"/>
          </a:xfrm>
          <a:prstGeom prst="rect">
            <a:avLst/>
          </a:prstGeom>
          <a:ln>
            <a:noFill/>
          </a:ln>
          <a:effectLst>
            <a:outerShdw blurRad="292100" dist="139700" dir="2700000" algn="tl" rotWithShape="0">
              <a:srgbClr val="333333">
                <a:alpha val="65000"/>
              </a:srgbClr>
            </a:outerShdw>
          </a:effectLst>
        </p:spPr>
      </p:pic>
      <p:sp>
        <p:nvSpPr>
          <p:cNvPr id="8" name="Rectangle 9"/>
          <p:cNvSpPr>
            <a:spLocks noChangeArrowheads="1"/>
          </p:cNvSpPr>
          <p:nvPr/>
        </p:nvSpPr>
        <p:spPr bwMode="auto">
          <a:xfrm>
            <a:off x="1779240" y="4050024"/>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Vertical cross section of the model domain</a:t>
            </a:r>
            <a:endParaRPr lang="en-US" sz="2000" dirty="0">
              <a:solidFill>
                <a:srgbClr val="003382"/>
              </a:solidFill>
            </a:endParaRPr>
          </a:p>
        </p:txBody>
      </p:sp>
      <p:sp>
        <p:nvSpPr>
          <p:cNvPr id="10" name="Rectangle 9"/>
          <p:cNvSpPr>
            <a:spLocks noChangeArrowheads="1"/>
          </p:cNvSpPr>
          <p:nvPr/>
        </p:nvSpPr>
        <p:spPr bwMode="auto">
          <a:xfrm>
            <a:off x="788777" y="866957"/>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smtClean="0">
                <a:solidFill>
                  <a:srgbClr val="003382"/>
                </a:solidFill>
                <a:latin typeface="+mn-lt"/>
              </a:rPr>
              <a:t>Heat extraction from a sloped sandstone aquifer</a:t>
            </a:r>
            <a:endParaRPr lang="en-US" sz="2000" b="1" dirty="0">
              <a:solidFill>
                <a:srgbClr val="003382"/>
              </a:solidFill>
              <a:latin typeface="+mn-lt"/>
            </a:endParaRPr>
          </a:p>
        </p:txBody>
      </p:sp>
    </p:spTree>
    <p:extLst>
      <p:ext uri="{BB962C8B-B14F-4D97-AF65-F5344CB8AC3E}">
        <p14:creationId xmlns:p14="http://schemas.microsoft.com/office/powerpoint/2010/main" val="3718761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Spatial discretization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81027"/>
            <a:ext cx="5680000"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7"/>
          <p:cNvSpPr>
            <a:spLocks noChangeArrowheads="1"/>
          </p:cNvSpPr>
          <p:nvPr/>
        </p:nvSpPr>
        <p:spPr bwMode="auto">
          <a:xfrm>
            <a:off x="788777" y="866957"/>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Mesh generation 1</a:t>
            </a:r>
            <a:endParaRPr lang="en-US" sz="2000" dirty="0">
              <a:solidFill>
                <a:srgbClr val="003382"/>
              </a:solidFill>
            </a:endParaRPr>
          </a:p>
        </p:txBody>
      </p:sp>
      <p:sp>
        <p:nvSpPr>
          <p:cNvPr id="9" name="Rechteck 4"/>
          <p:cNvSpPr/>
          <p:nvPr/>
        </p:nvSpPr>
        <p:spPr>
          <a:xfrm>
            <a:off x="1477562" y="3634677"/>
            <a:ext cx="7488832" cy="1169551"/>
          </a:xfrm>
          <a:prstGeom prst="rect">
            <a:avLst/>
          </a:prstGeom>
        </p:spPr>
        <p:txBody>
          <a:bodyPr wrap="square">
            <a:spAutoFit/>
          </a:bodyPr>
          <a:lstStyle/>
          <a:p>
            <a:pPr marL="285750" indent="-285750">
              <a:spcAft>
                <a:spcPts val="1200"/>
              </a:spcAft>
              <a:buFont typeface="Arial" pitchFamily="34" charset="0"/>
              <a:buChar char="•"/>
            </a:pPr>
            <a:r>
              <a:rPr lang="en-US" sz="2000" dirty="0" smtClean="0">
                <a:solidFill>
                  <a:srgbClr val="003382"/>
                </a:solidFill>
              </a:rPr>
              <a:t>3 supermesh polygons</a:t>
            </a:r>
          </a:p>
          <a:p>
            <a:pPr marL="285750" indent="-285750">
              <a:buFont typeface="Arial" pitchFamily="34" charset="0"/>
              <a:buChar char="•"/>
            </a:pPr>
            <a:r>
              <a:rPr lang="en-US" sz="2000" dirty="0" smtClean="0">
                <a:solidFill>
                  <a:srgbClr val="003382"/>
                </a:solidFill>
              </a:rPr>
              <a:t>Transport mapping with </a:t>
            </a:r>
            <a:r>
              <a:rPr lang="en-US" sz="2000" b="1" dirty="0" smtClean="0">
                <a:solidFill>
                  <a:srgbClr val="003382"/>
                </a:solidFill>
              </a:rPr>
              <a:t>3000</a:t>
            </a:r>
            <a:r>
              <a:rPr lang="en-US" sz="2000" dirty="0" smtClean="0">
                <a:solidFill>
                  <a:srgbClr val="003382"/>
                </a:solidFill>
              </a:rPr>
              <a:t> quad elements, option Triangulation</a:t>
            </a:r>
          </a:p>
        </p:txBody>
      </p:sp>
    </p:spTree>
    <p:extLst>
      <p:ext uri="{BB962C8B-B14F-4D97-AF65-F5344CB8AC3E}">
        <p14:creationId xmlns:p14="http://schemas.microsoft.com/office/powerpoint/2010/main" val="671602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Spatial Discretization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562" y="1281027"/>
            <a:ext cx="5487681" cy="224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Textfeld 6"/>
          <p:cNvSpPr txBox="1"/>
          <p:nvPr/>
        </p:nvSpPr>
        <p:spPr>
          <a:xfrm>
            <a:off x="1477562" y="3532573"/>
            <a:ext cx="7416824" cy="1354217"/>
          </a:xfrm>
          <a:prstGeom prst="rect">
            <a:avLst/>
          </a:prstGeom>
          <a:noFill/>
        </p:spPr>
        <p:txBody>
          <a:bodyPr wrap="square" rtlCol="0">
            <a:spAutoFit/>
          </a:bodyPr>
          <a:lstStyle/>
          <a:p>
            <a:pPr marL="285750" indent="-285750">
              <a:spcAft>
                <a:spcPts val="600"/>
              </a:spcAft>
              <a:buFont typeface="Arial" pitchFamily="34" charset="0"/>
              <a:buChar char="•"/>
            </a:pPr>
            <a:r>
              <a:rPr lang="en-US" dirty="0" smtClean="0">
                <a:solidFill>
                  <a:srgbClr val="003382"/>
                </a:solidFill>
              </a:rPr>
              <a:t>Local refinement within sloped aquifer</a:t>
            </a:r>
          </a:p>
          <a:p>
            <a:pPr marL="285750" indent="-285750">
              <a:spcAft>
                <a:spcPts val="600"/>
              </a:spcAft>
              <a:buFont typeface="Arial" pitchFamily="34" charset="0"/>
              <a:buChar char="•"/>
            </a:pPr>
            <a:r>
              <a:rPr lang="en-US" dirty="0" smtClean="0">
                <a:solidFill>
                  <a:srgbClr val="003382"/>
                </a:solidFill>
              </a:rPr>
              <a:t>Supermesh Polygons &gt; Select by Map Polygons, Set Snap distance = </a:t>
            </a:r>
            <a:r>
              <a:rPr lang="en-US" b="1" dirty="0" smtClean="0">
                <a:solidFill>
                  <a:srgbClr val="003382"/>
                </a:solidFill>
              </a:rPr>
              <a:t>0 m</a:t>
            </a:r>
          </a:p>
          <a:p>
            <a:pPr marL="285750" indent="-285750">
              <a:spcAft>
                <a:spcPts val="600"/>
              </a:spcAft>
              <a:buFont typeface="Arial" pitchFamily="34" charset="0"/>
              <a:buChar char="•"/>
            </a:pPr>
            <a:r>
              <a:rPr lang="en-US" dirty="0" smtClean="0">
                <a:solidFill>
                  <a:srgbClr val="003382"/>
                </a:solidFill>
              </a:rPr>
              <a:t>Refine elements twice</a:t>
            </a:r>
            <a:endParaRPr lang="en-US" dirty="0">
              <a:solidFill>
                <a:srgbClr val="003382"/>
              </a:solidFill>
            </a:endParaRPr>
          </a:p>
        </p:txBody>
      </p:sp>
      <p:sp>
        <p:nvSpPr>
          <p:cNvPr id="12" name="Rectangle 11"/>
          <p:cNvSpPr>
            <a:spLocks noChangeArrowheads="1"/>
          </p:cNvSpPr>
          <p:nvPr/>
        </p:nvSpPr>
        <p:spPr bwMode="auto">
          <a:xfrm>
            <a:off x="788777" y="866957"/>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Mesh generation 2</a:t>
            </a:r>
            <a:endParaRPr lang="en-US" sz="2000" dirty="0">
              <a:solidFill>
                <a:srgbClr val="003382"/>
              </a:solidFill>
            </a:endParaRPr>
          </a:p>
        </p:txBody>
      </p:sp>
    </p:spTree>
    <p:extLst>
      <p:ext uri="{BB962C8B-B14F-4D97-AF65-F5344CB8AC3E}">
        <p14:creationId xmlns:p14="http://schemas.microsoft.com/office/powerpoint/2010/main" val="2185942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18" name="Rectangle 17"/>
          <p:cNvSpPr>
            <a:spLocks noChangeArrowheads="1"/>
          </p:cNvSpPr>
          <p:nvPr/>
        </p:nvSpPr>
        <p:spPr bwMode="auto">
          <a:xfrm>
            <a:off x="616249" y="1042474"/>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Problem Settings:</a:t>
            </a:r>
            <a:endParaRPr lang="en-US" sz="2000" dirty="0">
              <a:solidFill>
                <a:srgbClr val="003382"/>
              </a:solidFill>
            </a:endParaRPr>
          </a:p>
        </p:txBody>
      </p:sp>
      <p:sp>
        <p:nvSpPr>
          <p:cNvPr id="20" name="Inhaltsplatzhalter 2"/>
          <p:cNvSpPr txBox="1">
            <a:spLocks/>
          </p:cNvSpPr>
          <p:nvPr/>
        </p:nvSpPr>
        <p:spPr>
          <a:xfrm>
            <a:off x="554188" y="1517165"/>
            <a:ext cx="4052317" cy="2523817"/>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400" indent="-284400">
              <a:buClr>
                <a:srgbClr val="003382"/>
              </a:buClr>
            </a:pPr>
            <a:r>
              <a:rPr lang="de-DE" b="1" dirty="0" smtClean="0">
                <a:solidFill>
                  <a:srgbClr val="003382"/>
                </a:solidFill>
              </a:rPr>
              <a:t>Projection</a:t>
            </a:r>
            <a:r>
              <a:rPr lang="de-DE" dirty="0" smtClean="0">
                <a:solidFill>
                  <a:srgbClr val="003382"/>
                </a:solidFill>
              </a:rPr>
              <a:t>: 2D vertical, planar</a:t>
            </a:r>
          </a:p>
          <a:p>
            <a:pPr marL="284400" indent="-284400">
              <a:buClr>
                <a:srgbClr val="003382"/>
              </a:buClr>
            </a:pPr>
            <a:r>
              <a:rPr lang="de-DE" b="1" dirty="0" smtClean="0">
                <a:solidFill>
                  <a:srgbClr val="003382"/>
                </a:solidFill>
              </a:rPr>
              <a:t>Problem</a:t>
            </a:r>
            <a:r>
              <a:rPr lang="de-DE" dirty="0" smtClean="0">
                <a:solidFill>
                  <a:srgbClr val="003382"/>
                </a:solidFill>
              </a:rPr>
              <a:t> </a:t>
            </a:r>
            <a:r>
              <a:rPr lang="de-DE" b="1" dirty="0" smtClean="0">
                <a:solidFill>
                  <a:srgbClr val="003382"/>
                </a:solidFill>
              </a:rPr>
              <a:t>Class</a:t>
            </a:r>
            <a:r>
              <a:rPr lang="de-DE" dirty="0" smtClean="0">
                <a:solidFill>
                  <a:srgbClr val="003382"/>
                </a:solidFill>
              </a:rPr>
              <a:t>: Flow and heat transport</a:t>
            </a:r>
          </a:p>
          <a:p>
            <a:pPr marL="284400" indent="-284400">
              <a:buClr>
                <a:srgbClr val="003382"/>
              </a:buClr>
            </a:pPr>
            <a:r>
              <a:rPr lang="de-DE" b="1" dirty="0" smtClean="0">
                <a:solidFill>
                  <a:srgbClr val="003382"/>
                </a:solidFill>
              </a:rPr>
              <a:t>State</a:t>
            </a:r>
            <a:r>
              <a:rPr lang="de-DE" dirty="0" smtClean="0">
                <a:solidFill>
                  <a:srgbClr val="003382"/>
                </a:solidFill>
              </a:rPr>
              <a:t>: Steady flow and transport</a:t>
            </a:r>
          </a:p>
          <a:p>
            <a:pPr marL="284400" indent="-284400">
              <a:buClr>
                <a:srgbClr val="003382"/>
              </a:buClr>
            </a:pPr>
            <a:r>
              <a:rPr lang="de-DE" b="1" dirty="0" smtClean="0">
                <a:solidFill>
                  <a:srgbClr val="003382"/>
                </a:solidFill>
              </a:rPr>
              <a:t>Solver</a:t>
            </a:r>
            <a:r>
              <a:rPr lang="de-DE" dirty="0" smtClean="0">
                <a:solidFill>
                  <a:srgbClr val="003382"/>
                </a:solidFill>
              </a:rPr>
              <a:t>: Direct Equation Solver</a:t>
            </a:r>
            <a:endParaRPr lang="de-DE" dirty="0">
              <a:solidFill>
                <a:srgbClr val="00338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863" y="842701"/>
            <a:ext cx="4255301" cy="3198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451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18" name="Rectangle 17"/>
          <p:cNvSpPr>
            <a:spLocks noChangeArrowheads="1"/>
          </p:cNvSpPr>
          <p:nvPr/>
        </p:nvSpPr>
        <p:spPr bwMode="auto">
          <a:xfrm>
            <a:off x="616249" y="832752"/>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Material Properties: Flow</a:t>
            </a:r>
            <a:endParaRPr lang="en-US" sz="2000" dirty="0">
              <a:solidFill>
                <a:srgbClr val="003382"/>
              </a:solidFill>
            </a:endParaRPr>
          </a:p>
        </p:txBody>
      </p:sp>
      <p:sp>
        <p:nvSpPr>
          <p:cNvPr id="8" name="Inhaltsplatzhalter 2"/>
          <p:cNvSpPr txBox="1">
            <a:spLocks/>
          </p:cNvSpPr>
          <p:nvPr/>
        </p:nvSpPr>
        <p:spPr>
          <a:xfrm>
            <a:off x="486853" y="3507871"/>
            <a:ext cx="8657147" cy="1511527"/>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3382"/>
              </a:buClr>
              <a:buFont typeface="Arial" pitchFamily="34" charset="0"/>
              <a:buNone/>
            </a:pPr>
            <a:r>
              <a:rPr lang="de-DE" dirty="0" smtClean="0">
                <a:solidFill>
                  <a:srgbClr val="003382"/>
                </a:solidFill>
              </a:rPr>
              <a:t>Hydraulic Conductivity: </a:t>
            </a:r>
          </a:p>
          <a:p>
            <a:pPr lvl="1" indent="-342900">
              <a:buClr>
                <a:srgbClr val="003382"/>
              </a:buClr>
            </a:pPr>
            <a:r>
              <a:rPr lang="de-DE" b="1" dirty="0" smtClean="0">
                <a:solidFill>
                  <a:srgbClr val="003382"/>
                </a:solidFill>
              </a:rPr>
              <a:t>1E-7 m/s </a:t>
            </a:r>
            <a:r>
              <a:rPr lang="de-DE" dirty="0" smtClean="0">
                <a:solidFill>
                  <a:srgbClr val="003382"/>
                </a:solidFill>
              </a:rPr>
              <a:t>globally</a:t>
            </a:r>
          </a:p>
          <a:p>
            <a:pPr lvl="1" indent="-342900">
              <a:buClr>
                <a:srgbClr val="003382"/>
              </a:buClr>
            </a:pPr>
            <a:r>
              <a:rPr lang="de-DE" b="1" dirty="0" smtClean="0">
                <a:solidFill>
                  <a:srgbClr val="003382"/>
                </a:solidFill>
              </a:rPr>
              <a:t>1E-4 m/s </a:t>
            </a:r>
            <a:r>
              <a:rPr lang="de-DE" dirty="0" smtClean="0">
                <a:solidFill>
                  <a:srgbClr val="003382"/>
                </a:solidFill>
              </a:rPr>
              <a:t>within the sloped aquifer (select elements by map polygon) </a:t>
            </a:r>
            <a:endParaRPr lang="de-DE" dirty="0">
              <a:solidFill>
                <a:srgbClr val="003382"/>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561" y="1324157"/>
            <a:ext cx="5487681" cy="216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932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5" name="Inhaltsplatzhalter 2"/>
          <p:cNvSpPr txBox="1">
            <a:spLocks/>
          </p:cNvSpPr>
          <p:nvPr/>
        </p:nvSpPr>
        <p:spPr>
          <a:xfrm>
            <a:off x="251521" y="3570346"/>
            <a:ext cx="8788962" cy="863137"/>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400" indent="-284400">
              <a:buClr>
                <a:srgbClr val="003382"/>
              </a:buClr>
            </a:pPr>
            <a:r>
              <a:rPr lang="de-DE" dirty="0" smtClean="0">
                <a:solidFill>
                  <a:srgbClr val="003382"/>
                </a:solidFill>
              </a:rPr>
              <a:t>Impermeable boundaries (default)</a:t>
            </a:r>
          </a:p>
          <a:p>
            <a:pPr marL="284400" indent="-284400">
              <a:buClr>
                <a:srgbClr val="003382"/>
              </a:buClr>
            </a:pPr>
            <a:r>
              <a:rPr lang="de-DE" dirty="0" smtClean="0">
                <a:solidFill>
                  <a:srgbClr val="003382"/>
                </a:solidFill>
              </a:rPr>
              <a:t>One hydraulic-head B.C. at an arbitrary node, upper left border, </a:t>
            </a:r>
            <a:r>
              <a:rPr lang="de-DE" b="1" dirty="0" smtClean="0">
                <a:solidFill>
                  <a:srgbClr val="003382"/>
                </a:solidFill>
              </a:rPr>
              <a:t>h = 0 m</a:t>
            </a:r>
          </a:p>
        </p:txBody>
      </p:sp>
      <p:pic>
        <p:nvPicPr>
          <p:cNvPr id="7" name="Picture 2"/>
          <p:cNvPicPr>
            <a:picLocks noChangeAspect="1" noChangeArrowheads="1"/>
          </p:cNvPicPr>
          <p:nvPr/>
        </p:nvPicPr>
        <p:blipFill rotWithShape="1">
          <a:blip r:embed="rId2">
            <a:clrChange>
              <a:clrFrom>
                <a:srgbClr val="3F48CC"/>
              </a:clrFrom>
              <a:clrTo>
                <a:srgbClr val="3F48CC">
                  <a:alpha val="0"/>
                </a:srgbClr>
              </a:clrTo>
            </a:clrChange>
            <a:extLst>
              <a:ext uri="{28A0092B-C50C-407E-A947-70E740481C1C}">
                <a14:useLocalDpi xmlns:a14="http://schemas.microsoft.com/office/drawing/2010/main" val="0"/>
              </a:ext>
            </a:extLst>
          </a:blip>
          <a:srcRect l="14006" t="26286" r="3161" b="22801"/>
          <a:stretch/>
        </p:blipFill>
        <p:spPr bwMode="auto">
          <a:xfrm>
            <a:off x="1257225" y="1255149"/>
            <a:ext cx="5708017" cy="229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616249" y="832752"/>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Boundary Conditions: Flow</a:t>
            </a:r>
            <a:endParaRPr lang="en-US" sz="2000" dirty="0">
              <a:solidFill>
                <a:srgbClr val="003382"/>
              </a:solidFill>
            </a:endParaRPr>
          </a:p>
        </p:txBody>
      </p:sp>
    </p:spTree>
    <p:extLst>
      <p:ext uri="{BB962C8B-B14F-4D97-AF65-F5344CB8AC3E}">
        <p14:creationId xmlns:p14="http://schemas.microsoft.com/office/powerpoint/2010/main" val="3069356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5" name="Inhaltsplatzhalter 2"/>
          <p:cNvSpPr txBox="1">
            <a:spLocks/>
          </p:cNvSpPr>
          <p:nvPr/>
        </p:nvSpPr>
        <p:spPr>
          <a:xfrm>
            <a:off x="698268" y="2492896"/>
            <a:ext cx="7730837" cy="1768553"/>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3382"/>
              </a:buClr>
              <a:buFont typeface="Arial" pitchFamily="34" charset="0"/>
              <a:buNone/>
            </a:pPr>
            <a:r>
              <a:rPr lang="de-DE" dirty="0" smtClean="0">
                <a:solidFill>
                  <a:srgbClr val="003382"/>
                </a:solidFill>
              </a:rPr>
              <a:t>Implemented as temperature boundary condition on the top and bottom border (</a:t>
            </a:r>
            <a:r>
              <a:rPr lang="de-DE" i="1" dirty="0" smtClean="0">
                <a:solidFill>
                  <a:srgbClr val="003382"/>
                </a:solidFill>
              </a:rPr>
              <a:t>Select nodes Along a Border </a:t>
            </a:r>
            <a:r>
              <a:rPr lang="de-DE" dirty="0" smtClean="0">
                <a:solidFill>
                  <a:srgbClr val="003382"/>
                </a:solidFill>
              </a:rPr>
              <a:t>tool)</a:t>
            </a:r>
          </a:p>
          <a:p>
            <a:pPr marL="0" indent="0">
              <a:buClr>
                <a:srgbClr val="003382"/>
              </a:buClr>
              <a:buFont typeface="Arial" pitchFamily="34" charset="0"/>
              <a:buNone/>
            </a:pPr>
            <a:endParaRPr lang="de-DE" dirty="0" smtClean="0">
              <a:solidFill>
                <a:srgbClr val="003382"/>
              </a:solidFill>
            </a:endParaRPr>
          </a:p>
          <a:p>
            <a:pPr lvl="4">
              <a:buClr>
                <a:srgbClr val="003382"/>
              </a:buClr>
            </a:pPr>
            <a:r>
              <a:rPr lang="de-DE" dirty="0" smtClean="0">
                <a:solidFill>
                  <a:srgbClr val="003382"/>
                </a:solidFill>
              </a:rPr>
              <a:t>Top:		</a:t>
            </a:r>
            <a:r>
              <a:rPr lang="de-DE" b="1" i="1" dirty="0" smtClean="0">
                <a:solidFill>
                  <a:srgbClr val="003382"/>
                </a:solidFill>
              </a:rPr>
              <a:t>T</a:t>
            </a:r>
            <a:r>
              <a:rPr lang="de-DE" b="1" dirty="0" smtClean="0">
                <a:solidFill>
                  <a:srgbClr val="003382"/>
                </a:solidFill>
              </a:rPr>
              <a:t> = 20°C</a:t>
            </a:r>
          </a:p>
          <a:p>
            <a:pPr lvl="4">
              <a:buClr>
                <a:srgbClr val="003382"/>
              </a:buClr>
            </a:pPr>
            <a:r>
              <a:rPr lang="de-DE" dirty="0" smtClean="0">
                <a:solidFill>
                  <a:srgbClr val="003382"/>
                </a:solidFill>
              </a:rPr>
              <a:t>Bottom:	</a:t>
            </a:r>
            <a:r>
              <a:rPr lang="de-DE" b="1" i="1" dirty="0" smtClean="0">
                <a:solidFill>
                  <a:srgbClr val="003382"/>
                </a:solidFill>
              </a:rPr>
              <a:t>T</a:t>
            </a:r>
            <a:r>
              <a:rPr lang="de-DE" b="1" dirty="0" smtClean="0">
                <a:solidFill>
                  <a:srgbClr val="003382"/>
                </a:solidFill>
              </a:rPr>
              <a:t> = 90°C</a:t>
            </a:r>
          </a:p>
          <a:p>
            <a:pPr lvl="1">
              <a:buClr>
                <a:srgbClr val="003382"/>
              </a:buClr>
            </a:pPr>
            <a:endParaRPr lang="de-DE" dirty="0" smtClean="0">
              <a:solidFill>
                <a:srgbClr val="003382"/>
              </a:solidFill>
            </a:endParaRPr>
          </a:p>
          <a:p>
            <a:pPr marL="284400" indent="-284400">
              <a:buClr>
                <a:srgbClr val="003382"/>
              </a:buClr>
            </a:pPr>
            <a:endParaRPr lang="de-DE" dirty="0" smtClean="0">
              <a:solidFill>
                <a:srgbClr val="003382"/>
              </a:solidFill>
            </a:endParaRPr>
          </a:p>
          <a:p>
            <a:pPr marL="284400" indent="-284400">
              <a:buClr>
                <a:srgbClr val="003382"/>
              </a:buClr>
            </a:pPr>
            <a:endParaRPr lang="de-DE" dirty="0" smtClean="0">
              <a:solidFill>
                <a:srgbClr val="003382"/>
              </a:solidFill>
            </a:endParaRPr>
          </a:p>
        </p:txBody>
      </p:sp>
      <p:sp>
        <p:nvSpPr>
          <p:cNvPr id="6" name="Rectangle 5"/>
          <p:cNvSpPr>
            <a:spLocks noChangeArrowheads="1"/>
          </p:cNvSpPr>
          <p:nvPr/>
        </p:nvSpPr>
        <p:spPr bwMode="auto">
          <a:xfrm>
            <a:off x="1945711" y="1556792"/>
            <a:ext cx="4712830" cy="462307"/>
          </a:xfrm>
          <a:prstGeom prst="rect">
            <a:avLst/>
          </a:prstGeom>
          <a:noFill/>
          <a:ln w="25400" algn="ctr">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ctr"/>
            <a:r>
              <a:rPr lang="en-US" sz="2400" b="1" dirty="0" smtClean="0">
                <a:solidFill>
                  <a:srgbClr val="003382"/>
                </a:solidFill>
              </a:rPr>
              <a:t>Geothermal gradient: 35 K/km</a:t>
            </a:r>
            <a:endParaRPr lang="en-US" sz="2400" b="1" dirty="0">
              <a:solidFill>
                <a:srgbClr val="003382"/>
              </a:solidFill>
            </a:endParaRPr>
          </a:p>
        </p:txBody>
      </p:sp>
      <p:sp>
        <p:nvSpPr>
          <p:cNvPr id="7" name="Rectangle 6"/>
          <p:cNvSpPr>
            <a:spLocks noChangeArrowheads="1"/>
          </p:cNvSpPr>
          <p:nvPr/>
        </p:nvSpPr>
        <p:spPr bwMode="auto">
          <a:xfrm>
            <a:off x="616249" y="832752"/>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Boundary Conditions: Heat</a:t>
            </a:r>
            <a:endParaRPr lang="en-US" sz="2000" dirty="0">
              <a:solidFill>
                <a:srgbClr val="003382"/>
              </a:solidFill>
            </a:endParaRPr>
          </a:p>
        </p:txBody>
      </p:sp>
    </p:spTree>
    <p:extLst>
      <p:ext uri="{BB962C8B-B14F-4D97-AF65-F5344CB8AC3E}">
        <p14:creationId xmlns:p14="http://schemas.microsoft.com/office/powerpoint/2010/main" val="783877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106" y="259331"/>
            <a:ext cx="5152171" cy="387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Model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18" name="Rectangle 17"/>
          <p:cNvSpPr>
            <a:spLocks noChangeArrowheads="1"/>
          </p:cNvSpPr>
          <p:nvPr/>
        </p:nvSpPr>
        <p:spPr bwMode="auto">
          <a:xfrm>
            <a:off x="616249" y="1042474"/>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Reference Values</a:t>
            </a:r>
            <a:endParaRPr lang="en-US" sz="2000" dirty="0">
              <a:solidFill>
                <a:srgbClr val="003382"/>
              </a:solidFill>
            </a:endParaRPr>
          </a:p>
        </p:txBody>
      </p:sp>
      <p:sp>
        <p:nvSpPr>
          <p:cNvPr id="6" name="Inhaltsplatzhalter 7"/>
          <p:cNvSpPr txBox="1">
            <a:spLocks/>
          </p:cNvSpPr>
          <p:nvPr/>
        </p:nvSpPr>
        <p:spPr>
          <a:xfrm>
            <a:off x="616249" y="1778454"/>
            <a:ext cx="4745000" cy="464416"/>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b="1" dirty="0" smtClean="0">
                <a:solidFill>
                  <a:srgbClr val="003382"/>
                </a:solidFill>
              </a:rPr>
              <a:t>Reference Temperature</a:t>
            </a:r>
          </a:p>
          <a:p>
            <a:pPr marL="0" indent="0">
              <a:buFont typeface="Arial" pitchFamily="34" charset="0"/>
              <a:buNone/>
            </a:pPr>
            <a:r>
              <a:rPr lang="de-DE" b="1" dirty="0" smtClean="0">
                <a:solidFill>
                  <a:srgbClr val="003382"/>
                </a:solidFill>
              </a:rPr>
              <a:t>T</a:t>
            </a:r>
            <a:r>
              <a:rPr lang="de-DE" b="1" baseline="-25000" dirty="0" smtClean="0">
                <a:solidFill>
                  <a:srgbClr val="003382"/>
                </a:solidFill>
              </a:rPr>
              <a:t>0</a:t>
            </a:r>
            <a:r>
              <a:rPr lang="de-DE" b="1" dirty="0" smtClean="0">
                <a:solidFill>
                  <a:srgbClr val="003382"/>
                </a:solidFill>
              </a:rPr>
              <a:t> = 20° C</a:t>
            </a:r>
            <a:endParaRPr lang="de-DE" b="1" dirty="0">
              <a:solidFill>
                <a:srgbClr val="003382"/>
              </a:solidFill>
            </a:endParaRPr>
          </a:p>
        </p:txBody>
      </p:sp>
      <p:sp>
        <p:nvSpPr>
          <p:cNvPr id="7" name="Ellipse 8"/>
          <p:cNvSpPr/>
          <p:nvPr/>
        </p:nvSpPr>
        <p:spPr>
          <a:xfrm>
            <a:off x="7031256" y="837755"/>
            <a:ext cx="680759"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712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FEFLOW Result</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5" name="Inhaltsplatzhalter 2"/>
          <p:cNvSpPr txBox="1">
            <a:spLocks/>
          </p:cNvSpPr>
          <p:nvPr/>
        </p:nvSpPr>
        <p:spPr>
          <a:xfrm>
            <a:off x="698268" y="1023937"/>
            <a:ext cx="7730837" cy="459799"/>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003382"/>
              </a:buClr>
              <a:buFont typeface="Arial" pitchFamily="34" charset="0"/>
              <a:buNone/>
            </a:pPr>
            <a:r>
              <a:rPr lang="de-DE" b="1" dirty="0" smtClean="0">
                <a:solidFill>
                  <a:srgbClr val="003382"/>
                </a:solidFill>
              </a:rPr>
              <a:t>Conductive Temperature Distribution</a:t>
            </a:r>
          </a:p>
          <a:p>
            <a:pPr marL="0" indent="0">
              <a:buClr>
                <a:srgbClr val="003382"/>
              </a:buClr>
              <a:buFont typeface="Arial" pitchFamily="34" charset="0"/>
              <a:buNone/>
            </a:pPr>
            <a:endParaRPr lang="de-DE" b="1" dirty="0" smtClean="0">
              <a:solidFill>
                <a:srgbClr val="003382"/>
              </a:solidFill>
            </a:endParaRPr>
          </a:p>
          <a:p>
            <a:pPr marL="0" indent="0">
              <a:buClr>
                <a:srgbClr val="003382"/>
              </a:buClr>
              <a:buFont typeface="Arial" pitchFamily="34" charset="0"/>
              <a:buNone/>
            </a:pPr>
            <a:endParaRPr lang="de-DE" b="1" dirty="0" smtClean="0">
              <a:solidFill>
                <a:srgbClr val="003382"/>
              </a:solidFill>
            </a:endParaRPr>
          </a:p>
          <a:p>
            <a:pPr marL="0" indent="0">
              <a:buClr>
                <a:srgbClr val="003382"/>
              </a:buClr>
              <a:buFont typeface="Arial" pitchFamily="34" charset="0"/>
              <a:buNone/>
            </a:pPr>
            <a:endParaRPr lang="de-DE" b="1" dirty="0" smtClean="0">
              <a:solidFill>
                <a:srgbClr val="003382"/>
              </a:solidFill>
            </a:endParaRPr>
          </a:p>
          <a:p>
            <a:pPr marL="0" indent="0">
              <a:buClr>
                <a:srgbClr val="003382"/>
              </a:buClr>
              <a:buFont typeface="Arial" pitchFamily="34" charset="0"/>
              <a:buNone/>
            </a:pPr>
            <a:endParaRPr lang="de-DE" b="1" dirty="0" smtClean="0">
              <a:solidFill>
                <a:srgbClr val="003382"/>
              </a:solidFill>
            </a:endParaRPr>
          </a:p>
          <a:p>
            <a:pPr marL="0" indent="0">
              <a:buClr>
                <a:srgbClr val="003382"/>
              </a:buClr>
              <a:buFont typeface="Arial" pitchFamily="34" charset="0"/>
              <a:buNone/>
            </a:pPr>
            <a:endParaRPr lang="de-DE" b="1" dirty="0" smtClean="0">
              <a:solidFill>
                <a:srgbClr val="003382"/>
              </a:solidFill>
            </a:endParaRPr>
          </a:p>
          <a:p>
            <a:pPr marL="0" indent="0">
              <a:buClr>
                <a:srgbClr val="003382"/>
              </a:buClr>
              <a:buFont typeface="Arial" pitchFamily="34" charset="0"/>
              <a:buNone/>
            </a:pPr>
            <a:endParaRPr lang="de-DE" b="1" dirty="0" smtClean="0">
              <a:solidFill>
                <a:srgbClr val="003382"/>
              </a:solidFill>
            </a:endParaRPr>
          </a:p>
          <a:p>
            <a:pPr marL="0" indent="0">
              <a:buClr>
                <a:srgbClr val="003382"/>
              </a:buClr>
              <a:buFont typeface="Arial" pitchFamily="34" charset="0"/>
              <a:buNone/>
            </a:pPr>
            <a:endParaRPr lang="de-DE" b="1" dirty="0" smtClean="0">
              <a:solidFill>
                <a:srgbClr val="003382"/>
              </a:solidFill>
            </a:endParaRPr>
          </a:p>
          <a:p>
            <a:pPr marL="0" indent="0">
              <a:buClr>
                <a:srgbClr val="003382"/>
              </a:buClr>
              <a:buFont typeface="Arial" pitchFamily="34" charset="0"/>
              <a:buNone/>
            </a:pPr>
            <a:endParaRPr lang="de-DE" b="1" dirty="0" smtClean="0">
              <a:solidFill>
                <a:srgbClr val="003382"/>
              </a:solidFill>
            </a:endParaRPr>
          </a:p>
          <a:p>
            <a:pPr marL="0" indent="0">
              <a:buClr>
                <a:srgbClr val="003382"/>
              </a:buClr>
              <a:buFont typeface="Arial" pitchFamily="34" charset="0"/>
              <a:buNone/>
            </a:pPr>
            <a:endParaRPr lang="de-DE" b="1" dirty="0" smtClean="0">
              <a:solidFill>
                <a:srgbClr val="003382"/>
              </a:solidFill>
            </a:endParaRPr>
          </a:p>
          <a:p>
            <a:pPr marL="0" indent="0">
              <a:buClr>
                <a:srgbClr val="003382"/>
              </a:buClr>
              <a:buFont typeface="Arial" pitchFamily="34" charset="0"/>
              <a:buNone/>
            </a:pPr>
            <a:endParaRPr lang="de-DE" b="1" dirty="0" smtClean="0">
              <a:solidFill>
                <a:srgbClr val="003382"/>
              </a:solidFill>
            </a:endParaRPr>
          </a:p>
          <a:p>
            <a:pPr marL="0" indent="0">
              <a:buClr>
                <a:srgbClr val="003382"/>
              </a:buClr>
              <a:buFont typeface="Arial" pitchFamily="34" charset="0"/>
              <a:buNone/>
            </a:pPr>
            <a:endParaRPr lang="de-DE" b="1" dirty="0">
              <a:solidFill>
                <a:srgbClr val="00338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49" y="1473498"/>
            <a:ext cx="6597680" cy="265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22934" y="4174700"/>
            <a:ext cx="2770310" cy="369332"/>
          </a:xfrm>
          <a:prstGeom prst="rect">
            <a:avLst/>
          </a:prstGeom>
        </p:spPr>
        <p:txBody>
          <a:bodyPr wrap="none">
            <a:spAutoFit/>
          </a:bodyPr>
          <a:lstStyle/>
          <a:p>
            <a:pPr>
              <a:buClr>
                <a:srgbClr val="003382"/>
              </a:buClr>
            </a:pPr>
            <a:r>
              <a:rPr lang="de-DE" b="1" dirty="0">
                <a:solidFill>
                  <a:srgbClr val="003382"/>
                </a:solidFill>
                <a:sym typeface="Wingdings" pitchFamily="2" charset="2"/>
              </a:rPr>
              <a:t> </a:t>
            </a:r>
            <a:r>
              <a:rPr lang="de-DE" b="1" dirty="0">
                <a:solidFill>
                  <a:srgbClr val="003382"/>
                </a:solidFill>
              </a:rPr>
              <a:t>Save as Base model!</a:t>
            </a:r>
          </a:p>
        </p:txBody>
      </p:sp>
    </p:spTree>
    <p:extLst>
      <p:ext uri="{BB962C8B-B14F-4D97-AF65-F5344CB8AC3E}">
        <p14:creationId xmlns:p14="http://schemas.microsoft.com/office/powerpoint/2010/main" val="737531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Exercise 1: </a:t>
            </a:r>
            <a:r>
              <a:rPr lang="en-US" dirty="0" smtClean="0"/>
              <a:t>Free vs. Forced Convection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pic>
        <p:nvPicPr>
          <p:cNvPr id="40" name="Picture 8"/>
          <p:cNvPicPr>
            <a:picLocks noChangeAspect="1" noChangeArrowheads="1"/>
          </p:cNvPicPr>
          <p:nvPr/>
        </p:nvPicPr>
        <p:blipFill>
          <a:blip r:embed="rId2"/>
          <a:srcRect/>
          <a:stretch>
            <a:fillRect/>
          </a:stretch>
        </p:blipFill>
        <p:spPr bwMode="auto">
          <a:xfrm>
            <a:off x="3048000" y="1125756"/>
            <a:ext cx="2819400" cy="2826580"/>
          </a:xfrm>
          <a:prstGeom prst="rect">
            <a:avLst/>
          </a:prstGeom>
          <a:noFill/>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4" name="Rectangle 9"/>
          <p:cNvSpPr>
            <a:spLocks noChangeArrowheads="1"/>
          </p:cNvSpPr>
          <p:nvPr/>
        </p:nvSpPr>
        <p:spPr bwMode="auto">
          <a:xfrm>
            <a:off x="2971800" y="4257136"/>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dirty="0">
                <a:solidFill>
                  <a:srgbClr val="003382"/>
                </a:solidFill>
                <a:latin typeface="+mn-lt"/>
              </a:rPr>
              <a:t>Vertical cross section</a:t>
            </a:r>
          </a:p>
        </p:txBody>
      </p:sp>
      <p:sp>
        <p:nvSpPr>
          <p:cNvPr id="75" name="Textfeld 1"/>
          <p:cNvSpPr txBox="1"/>
          <p:nvPr/>
        </p:nvSpPr>
        <p:spPr>
          <a:xfrm>
            <a:off x="3352800" y="2733136"/>
            <a:ext cx="2209800" cy="830997"/>
          </a:xfrm>
          <a:prstGeom prst="rect">
            <a:avLst/>
          </a:prstGeom>
          <a:noFill/>
        </p:spPr>
        <p:txBody>
          <a:bodyPr wrap="square" rtlCol="0">
            <a:spAutoFit/>
          </a:bodyPr>
          <a:lstStyle/>
          <a:p>
            <a:r>
              <a:rPr lang="de-DE" sz="2400" b="1" i="1" dirty="0" smtClean="0">
                <a:solidFill>
                  <a:schemeClr val="bg1"/>
                </a:solidFill>
                <a:latin typeface="+mn-lt"/>
              </a:rPr>
              <a:t>Salt Intrusion From the Top</a:t>
            </a:r>
            <a:endParaRPr lang="de-DE" sz="2400" b="1" i="1" dirty="0">
              <a:solidFill>
                <a:schemeClr val="bg1"/>
              </a:solidFill>
              <a:latin typeface="+mn-lt"/>
            </a:endParaRPr>
          </a:p>
        </p:txBody>
      </p:sp>
    </p:spTree>
    <p:extLst>
      <p:ext uri="{BB962C8B-B14F-4D97-AF65-F5344CB8AC3E}">
        <p14:creationId xmlns:p14="http://schemas.microsoft.com/office/powerpoint/2010/main" val="2875700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Extension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18" name="Rectangle 17"/>
          <p:cNvSpPr>
            <a:spLocks noChangeArrowheads="1"/>
          </p:cNvSpPr>
          <p:nvPr/>
        </p:nvSpPr>
        <p:spPr bwMode="auto">
          <a:xfrm>
            <a:off x="616249" y="1042474"/>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Problem Settings</a:t>
            </a:r>
            <a:endParaRPr lang="en-US" sz="2000" dirty="0">
              <a:solidFill>
                <a:srgbClr val="003382"/>
              </a:solidFill>
            </a:endParaRPr>
          </a:p>
        </p:txBody>
      </p:sp>
      <p:sp>
        <p:nvSpPr>
          <p:cNvPr id="5" name="Inhaltsplatzhalter 2"/>
          <p:cNvSpPr txBox="1">
            <a:spLocks/>
          </p:cNvSpPr>
          <p:nvPr/>
        </p:nvSpPr>
        <p:spPr>
          <a:xfrm>
            <a:off x="698268" y="1499674"/>
            <a:ext cx="7730837" cy="2793548"/>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400" indent="-284400">
              <a:spcAft>
                <a:spcPts val="1200"/>
              </a:spcAft>
              <a:buClr>
                <a:srgbClr val="003382"/>
              </a:buClr>
            </a:pPr>
            <a:r>
              <a:rPr lang="de-DE" b="1" dirty="0" smtClean="0">
                <a:solidFill>
                  <a:srgbClr val="003382"/>
                </a:solidFill>
              </a:rPr>
              <a:t>State</a:t>
            </a:r>
            <a:r>
              <a:rPr lang="de-DE" dirty="0" smtClean="0">
                <a:solidFill>
                  <a:srgbClr val="003382"/>
                </a:solidFill>
              </a:rPr>
              <a:t>: </a:t>
            </a:r>
            <a:r>
              <a:rPr lang="de-DE" dirty="0" smtClean="0">
                <a:solidFill>
                  <a:srgbClr val="FF0000"/>
                </a:solidFill>
              </a:rPr>
              <a:t>Transient flow</a:t>
            </a:r>
            <a:r>
              <a:rPr lang="de-DE" dirty="0" smtClean="0">
                <a:solidFill>
                  <a:srgbClr val="003382"/>
                </a:solidFill>
              </a:rPr>
              <a:t>, Transient transport</a:t>
            </a:r>
          </a:p>
          <a:p>
            <a:pPr marL="284400" indent="-284400">
              <a:buClr>
                <a:srgbClr val="003382"/>
              </a:buClr>
            </a:pPr>
            <a:r>
              <a:rPr lang="de-DE" b="1" dirty="0" smtClean="0">
                <a:solidFill>
                  <a:srgbClr val="003382"/>
                </a:solidFill>
              </a:rPr>
              <a:t>Simulation-Time</a:t>
            </a:r>
            <a:r>
              <a:rPr lang="de-DE" dirty="0" smtClean="0">
                <a:solidFill>
                  <a:srgbClr val="003382"/>
                </a:solidFill>
              </a:rPr>
              <a:t> </a:t>
            </a:r>
            <a:r>
              <a:rPr lang="de-DE" b="1" dirty="0" smtClean="0">
                <a:solidFill>
                  <a:srgbClr val="003382"/>
                </a:solidFill>
              </a:rPr>
              <a:t>Control</a:t>
            </a:r>
            <a:r>
              <a:rPr lang="de-DE" dirty="0" smtClean="0">
                <a:solidFill>
                  <a:srgbClr val="003382"/>
                </a:solidFill>
              </a:rPr>
              <a:t>: </a:t>
            </a:r>
          </a:p>
          <a:p>
            <a:pPr marL="684450" lvl="1" indent="-284400">
              <a:spcAft>
                <a:spcPts val="600"/>
              </a:spcAft>
              <a:buClr>
                <a:srgbClr val="003382"/>
              </a:buClr>
            </a:pPr>
            <a:r>
              <a:rPr lang="de-DE" dirty="0" smtClean="0">
                <a:solidFill>
                  <a:srgbClr val="003382"/>
                </a:solidFill>
              </a:rPr>
              <a:t>Automatic time-step control</a:t>
            </a:r>
          </a:p>
          <a:p>
            <a:pPr marL="684450" lvl="1" indent="-284400">
              <a:spcAft>
                <a:spcPts val="600"/>
              </a:spcAft>
              <a:buClr>
                <a:srgbClr val="003382"/>
              </a:buClr>
            </a:pPr>
            <a:r>
              <a:rPr lang="de-DE" dirty="0" smtClean="0">
                <a:solidFill>
                  <a:srgbClr val="003382"/>
                </a:solidFill>
              </a:rPr>
              <a:t>First-order accurate (FE/BE integration)</a:t>
            </a:r>
          </a:p>
          <a:p>
            <a:pPr marL="684450" lvl="1" indent="-284400">
              <a:spcAft>
                <a:spcPts val="600"/>
              </a:spcAft>
              <a:buClr>
                <a:srgbClr val="003382"/>
              </a:buClr>
            </a:pPr>
            <a:r>
              <a:rPr lang="de-DE" dirty="0" smtClean="0">
                <a:solidFill>
                  <a:srgbClr val="003382"/>
                </a:solidFill>
              </a:rPr>
              <a:t>Final simulation time: </a:t>
            </a:r>
            <a:r>
              <a:rPr lang="de-DE" b="1" dirty="0" smtClean="0">
                <a:solidFill>
                  <a:srgbClr val="003382"/>
                </a:solidFill>
              </a:rPr>
              <a:t>36500 days </a:t>
            </a:r>
            <a:r>
              <a:rPr lang="de-DE" dirty="0" smtClean="0">
                <a:solidFill>
                  <a:srgbClr val="003382"/>
                </a:solidFill>
              </a:rPr>
              <a:t>(100 years)</a:t>
            </a:r>
          </a:p>
          <a:p>
            <a:pPr marL="684450" lvl="1" indent="-284400">
              <a:spcAft>
                <a:spcPts val="600"/>
              </a:spcAft>
              <a:buClr>
                <a:srgbClr val="003382"/>
              </a:buClr>
            </a:pPr>
            <a:r>
              <a:rPr lang="de-DE" dirty="0" smtClean="0">
                <a:solidFill>
                  <a:srgbClr val="003382"/>
                </a:solidFill>
              </a:rPr>
              <a:t>Error tolerance: </a:t>
            </a:r>
            <a:r>
              <a:rPr lang="de-DE" b="1" dirty="0" smtClean="0">
                <a:solidFill>
                  <a:srgbClr val="003382"/>
                </a:solidFill>
              </a:rPr>
              <a:t>0.1* [10</a:t>
            </a:r>
            <a:r>
              <a:rPr lang="de-DE" b="1" baseline="30000" dirty="0" smtClean="0">
                <a:solidFill>
                  <a:srgbClr val="003382"/>
                </a:solidFill>
              </a:rPr>
              <a:t>-3</a:t>
            </a:r>
            <a:r>
              <a:rPr lang="de-DE" b="1" dirty="0" smtClean="0">
                <a:solidFill>
                  <a:srgbClr val="003382"/>
                </a:solidFill>
              </a:rPr>
              <a:t>], </a:t>
            </a:r>
            <a:r>
              <a:rPr lang="de-DE" dirty="0" smtClean="0">
                <a:solidFill>
                  <a:srgbClr val="003382"/>
                </a:solidFill>
              </a:rPr>
              <a:t>Maximum Error Norm</a:t>
            </a:r>
          </a:p>
          <a:p>
            <a:pPr marL="684450" lvl="1" indent="-284400">
              <a:buClr>
                <a:srgbClr val="003382"/>
              </a:buClr>
            </a:pPr>
            <a:endParaRPr lang="de-DE" dirty="0">
              <a:solidFill>
                <a:srgbClr val="003382"/>
              </a:solidFill>
            </a:endParaRPr>
          </a:p>
        </p:txBody>
      </p:sp>
    </p:spTree>
    <p:extLst>
      <p:ext uri="{BB962C8B-B14F-4D97-AF65-F5344CB8AC3E}">
        <p14:creationId xmlns:p14="http://schemas.microsoft.com/office/powerpoint/2010/main" val="3681394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Extension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18" name="Rectangle 17"/>
          <p:cNvSpPr>
            <a:spLocks noChangeArrowheads="1"/>
          </p:cNvSpPr>
          <p:nvPr/>
        </p:nvSpPr>
        <p:spPr bwMode="auto">
          <a:xfrm>
            <a:off x="616249" y="1042474"/>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Boundary Conditions</a:t>
            </a:r>
            <a:endParaRPr lang="en-US" sz="2000" dirty="0">
              <a:solidFill>
                <a:srgbClr val="003382"/>
              </a:solidFill>
            </a:endParaRPr>
          </a:p>
        </p:txBody>
      </p:sp>
      <p:sp>
        <p:nvSpPr>
          <p:cNvPr id="6" name="Inhaltsplatzhalter 5"/>
          <p:cNvSpPr txBox="1">
            <a:spLocks/>
          </p:cNvSpPr>
          <p:nvPr/>
        </p:nvSpPr>
        <p:spPr>
          <a:xfrm>
            <a:off x="698268" y="1499674"/>
            <a:ext cx="7730837" cy="809471"/>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400" indent="-284400">
              <a:buClr>
                <a:srgbClr val="003382"/>
              </a:buClr>
            </a:pPr>
            <a:r>
              <a:rPr lang="de-DE" dirty="0" smtClean="0">
                <a:solidFill>
                  <a:srgbClr val="003382"/>
                </a:solidFill>
              </a:rPr>
              <a:t>Remove </a:t>
            </a:r>
            <a:r>
              <a:rPr lang="de-DE" b="1" dirty="0" smtClean="0">
                <a:solidFill>
                  <a:srgbClr val="003382"/>
                </a:solidFill>
              </a:rPr>
              <a:t>h = 0 m </a:t>
            </a:r>
            <a:r>
              <a:rPr lang="de-DE" dirty="0" smtClean="0">
                <a:solidFill>
                  <a:srgbClr val="003382"/>
                </a:solidFill>
              </a:rPr>
              <a:t>hydraulic-head B.C. that was needed for steady-state computation</a:t>
            </a:r>
            <a:endParaRPr lang="de-DE" b="1" dirty="0">
              <a:solidFill>
                <a:srgbClr val="003382"/>
              </a:solidFill>
            </a:endParaRPr>
          </a:p>
        </p:txBody>
      </p:sp>
    </p:spTree>
    <p:extLst>
      <p:ext uri="{BB962C8B-B14F-4D97-AF65-F5344CB8AC3E}">
        <p14:creationId xmlns:p14="http://schemas.microsoft.com/office/powerpoint/2010/main" val="1654118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Extension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 name="Inhaltsplatzhalter 4"/>
          <p:cNvSpPr txBox="1">
            <a:spLocks/>
          </p:cNvSpPr>
          <p:nvPr/>
        </p:nvSpPr>
        <p:spPr>
          <a:xfrm>
            <a:off x="3999660" y="3234577"/>
            <a:ext cx="2823834" cy="723893"/>
          </a:xfrm>
          <a:prstGeom prst="rect">
            <a:avLst/>
          </a:prstGeom>
        </p:spPr>
        <p:txBody>
          <a:bodyPr>
            <a:normAutofit lnSpcReduction="10000"/>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dirty="0" smtClean="0">
                <a:solidFill>
                  <a:srgbClr val="003382"/>
                </a:solidFill>
              </a:rPr>
              <a:t>Water density as a</a:t>
            </a:r>
          </a:p>
          <a:p>
            <a:pPr marL="0" indent="0">
              <a:buFont typeface="Arial" pitchFamily="34" charset="0"/>
              <a:buNone/>
            </a:pPr>
            <a:r>
              <a:rPr lang="de-DE" dirty="0" smtClean="0">
                <a:solidFill>
                  <a:srgbClr val="003382"/>
                </a:solidFill>
              </a:rPr>
              <a:t>function of temperature</a:t>
            </a:r>
            <a:endParaRPr lang="de-DE" dirty="0">
              <a:solidFill>
                <a:srgbClr val="003382"/>
              </a:solidFill>
            </a:endParaRPr>
          </a:p>
        </p:txBody>
      </p:sp>
      <p:pic>
        <p:nvPicPr>
          <p:cNvPr id="8" name="Picture 7"/>
          <p:cNvPicPr>
            <a:picLocks noChangeAspect="1" noChangeArrowheads="1"/>
          </p:cNvPicPr>
          <p:nvPr/>
        </p:nvPicPr>
        <p:blipFill>
          <a:blip r:embed="rId2"/>
          <a:stretch>
            <a:fillRect/>
          </a:stretch>
        </p:blipFill>
        <p:spPr bwMode="auto">
          <a:xfrm>
            <a:off x="755576" y="1021590"/>
            <a:ext cx="2841640" cy="3375429"/>
          </a:xfrm>
          <a:prstGeom prst="rect">
            <a:avLst/>
          </a:prstGeom>
          <a:ln>
            <a:noFill/>
          </a:ln>
          <a:effectLst>
            <a:outerShdw blurRad="292100" dist="139700" dir="2700000" algn="tl" rotWithShape="0">
              <a:srgbClr val="333333">
                <a:alpha val="65000"/>
              </a:srgbClr>
            </a:outerShdw>
          </a:effectLst>
        </p:spPr>
      </p:pic>
      <p:sp>
        <p:nvSpPr>
          <p:cNvPr id="9" name="Rectangle 4"/>
          <p:cNvSpPr>
            <a:spLocks noChangeArrowheads="1"/>
          </p:cNvSpPr>
          <p:nvPr/>
        </p:nvSpPr>
        <p:spPr bwMode="auto">
          <a:xfrm>
            <a:off x="3827132" y="1038341"/>
            <a:ext cx="441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smtClean="0">
                <a:solidFill>
                  <a:srgbClr val="003382"/>
                </a:solidFill>
              </a:rPr>
              <a:t> </a:t>
            </a:r>
            <a:r>
              <a:rPr lang="en-US" sz="2000" b="1" i="1" dirty="0" smtClean="0">
                <a:solidFill>
                  <a:srgbClr val="003382"/>
                </a:solidFill>
              </a:rPr>
              <a:t>Global</a:t>
            </a:r>
            <a:r>
              <a:rPr lang="en-US" sz="2000" b="1" dirty="0" smtClean="0">
                <a:solidFill>
                  <a:srgbClr val="003382"/>
                </a:solidFill>
              </a:rPr>
              <a:t>:</a:t>
            </a:r>
            <a:br>
              <a:rPr lang="en-US" sz="2000" b="1" dirty="0" smtClean="0">
                <a:solidFill>
                  <a:srgbClr val="003382"/>
                </a:solidFill>
              </a:rPr>
            </a:br>
            <a:r>
              <a:rPr lang="en-US" sz="2000" b="1" dirty="0" smtClean="0">
                <a:solidFill>
                  <a:srgbClr val="003382"/>
                </a:solidFill>
              </a:rPr>
              <a:t>	Expansion coefficient</a:t>
            </a:r>
            <a:br>
              <a:rPr lang="en-US" sz="2000" b="1" dirty="0" smtClean="0">
                <a:solidFill>
                  <a:srgbClr val="003382"/>
                </a:solidFill>
              </a:rPr>
            </a:br>
            <a:r>
              <a:rPr lang="en-US" sz="2000" b="1" dirty="0" smtClean="0">
                <a:solidFill>
                  <a:srgbClr val="003382"/>
                </a:solidFill>
              </a:rPr>
              <a:t>	</a:t>
            </a:r>
            <a:r>
              <a:rPr lang="en-US" sz="2000" b="1" i="1" dirty="0" smtClean="0">
                <a:solidFill>
                  <a:srgbClr val="003382"/>
                </a:solidFill>
              </a:rPr>
              <a:t>β </a:t>
            </a:r>
            <a:r>
              <a:rPr lang="en-US" sz="2000" b="1" dirty="0" smtClean="0">
                <a:solidFill>
                  <a:srgbClr val="003382"/>
                </a:solidFill>
              </a:rPr>
              <a:t>= 0.0004 K</a:t>
            </a:r>
            <a:r>
              <a:rPr lang="en-US" sz="2000" b="1" baseline="30000" dirty="0" smtClean="0">
                <a:solidFill>
                  <a:srgbClr val="003382"/>
                </a:solidFill>
              </a:rPr>
              <a:t>-1</a:t>
            </a:r>
            <a:r>
              <a:rPr lang="en-US" sz="2000" b="1" dirty="0" smtClean="0">
                <a:solidFill>
                  <a:srgbClr val="003382"/>
                </a:solidFill>
              </a:rPr>
              <a:t/>
            </a:r>
            <a:br>
              <a:rPr lang="en-US" sz="2000" b="1" dirty="0" smtClean="0">
                <a:solidFill>
                  <a:srgbClr val="003382"/>
                </a:solidFill>
              </a:rPr>
            </a:br>
            <a:r>
              <a:rPr lang="en-US" sz="2000" b="1" dirty="0" smtClean="0">
                <a:solidFill>
                  <a:srgbClr val="003382"/>
                </a:solidFill>
              </a:rPr>
              <a:t>             </a:t>
            </a:r>
            <a:r>
              <a:rPr lang="en-US" sz="2000" b="1" dirty="0" smtClean="0">
                <a:solidFill>
                  <a:srgbClr val="003382"/>
                </a:solidFill>
                <a:sym typeface="Wingdings" pitchFamily="2" charset="2"/>
              </a:rPr>
              <a:t> Input </a:t>
            </a:r>
            <a:r>
              <a:rPr lang="en-US" sz="2000" b="1" dirty="0" smtClean="0">
                <a:solidFill>
                  <a:srgbClr val="003382"/>
                </a:solidFill>
              </a:rPr>
              <a:t>4</a:t>
            </a:r>
            <a:r>
              <a:rPr lang="en-US" sz="2000" b="1" baseline="30000" dirty="0" smtClean="0">
                <a:solidFill>
                  <a:srgbClr val="003382"/>
                </a:solidFill>
              </a:rPr>
              <a:t> </a:t>
            </a:r>
            <a:r>
              <a:rPr lang="en-US" sz="2000" b="1" dirty="0" smtClean="0">
                <a:solidFill>
                  <a:srgbClr val="003382"/>
                </a:solidFill>
              </a:rPr>
              <a:t>[10</a:t>
            </a:r>
            <a:r>
              <a:rPr lang="en-US" sz="2000" b="1" baseline="30000" dirty="0" smtClean="0">
                <a:solidFill>
                  <a:srgbClr val="003382"/>
                </a:solidFill>
              </a:rPr>
              <a:t>-4</a:t>
            </a:r>
            <a:r>
              <a:rPr lang="en-US" sz="2000" b="1" dirty="0" smtClean="0">
                <a:solidFill>
                  <a:srgbClr val="003382"/>
                </a:solidFill>
              </a:rPr>
              <a:t>] K</a:t>
            </a:r>
            <a:r>
              <a:rPr lang="en-US" sz="2000" b="1" baseline="30000" dirty="0" smtClean="0">
                <a:solidFill>
                  <a:srgbClr val="003382"/>
                </a:solidFill>
              </a:rPr>
              <a:t>-1</a:t>
            </a:r>
            <a:endParaRPr lang="en-US" sz="2000" b="1" dirty="0">
              <a:solidFill>
                <a:srgbClr val="003382"/>
              </a:solidFill>
            </a:endParaRPr>
          </a:p>
        </p:txBody>
      </p:sp>
    </p:spTree>
    <p:extLst>
      <p:ext uri="{BB962C8B-B14F-4D97-AF65-F5344CB8AC3E}">
        <p14:creationId xmlns:p14="http://schemas.microsoft.com/office/powerpoint/2010/main" val="4091287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Base Model – Save…</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pic>
        <p:nvPicPr>
          <p:cNvPr id="7" name="Picture 5" descr="C:\Users\vcl\AppData\Local\Microsoft\Windows\Temporary Internet Files\Content.IE5\XB5GP8ZC\MP9004116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50" y="1224951"/>
            <a:ext cx="36591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368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FEFLOW Result</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18" name="Rectangle 17"/>
          <p:cNvSpPr>
            <a:spLocks noChangeArrowheads="1"/>
          </p:cNvSpPr>
          <p:nvPr/>
        </p:nvSpPr>
        <p:spPr bwMode="auto">
          <a:xfrm>
            <a:off x="616249" y="1042474"/>
            <a:ext cx="757739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dirty="0" smtClean="0">
                <a:solidFill>
                  <a:srgbClr val="003382"/>
                </a:solidFill>
                <a:sym typeface="Wingdings" panose="05000000000000000000" pitchFamily="2" charset="2"/>
              </a:rPr>
              <a:t> </a:t>
            </a:r>
            <a:r>
              <a:rPr lang="en-US" sz="2000" dirty="0" smtClean="0">
                <a:solidFill>
                  <a:srgbClr val="003382"/>
                </a:solidFill>
              </a:rPr>
              <a:t>No convection cells</a:t>
            </a:r>
            <a:endParaRPr lang="en-US" sz="2000" dirty="0">
              <a:solidFill>
                <a:srgbClr val="003382"/>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35" y="1499674"/>
            <a:ext cx="7380312" cy="297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916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Extension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18" name="Rectangle 17"/>
          <p:cNvSpPr>
            <a:spLocks noChangeArrowheads="1"/>
          </p:cNvSpPr>
          <p:nvPr/>
        </p:nvSpPr>
        <p:spPr bwMode="auto">
          <a:xfrm>
            <a:off x="616249" y="1042474"/>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Material Properties: Flow</a:t>
            </a:r>
            <a:endParaRPr lang="en-US" sz="2000" dirty="0">
              <a:solidFill>
                <a:srgbClr val="003382"/>
              </a:solidFill>
            </a:endParaRPr>
          </a:p>
        </p:txBody>
      </p:sp>
      <p:sp>
        <p:nvSpPr>
          <p:cNvPr id="7" name="Inhaltsplatzhalter 2"/>
          <p:cNvSpPr txBox="1">
            <a:spLocks/>
          </p:cNvSpPr>
          <p:nvPr/>
        </p:nvSpPr>
        <p:spPr>
          <a:xfrm>
            <a:off x="683568" y="2060849"/>
            <a:ext cx="7730837" cy="1631257"/>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3382"/>
              </a:buClr>
              <a:buFont typeface="Arial" pitchFamily="34" charset="0"/>
              <a:buNone/>
            </a:pPr>
            <a:r>
              <a:rPr lang="de-DE" sz="2400" b="1" smtClean="0">
                <a:solidFill>
                  <a:srgbClr val="003382"/>
                </a:solidFill>
              </a:rPr>
              <a:t>Aquifer of higher hydraulic conductivity:</a:t>
            </a:r>
          </a:p>
          <a:p>
            <a:pPr marL="284400" indent="-284400">
              <a:buClr>
                <a:srgbClr val="003382"/>
              </a:buClr>
            </a:pPr>
            <a:endParaRPr lang="de-DE" smtClean="0">
              <a:solidFill>
                <a:srgbClr val="003382"/>
              </a:solidFill>
            </a:endParaRPr>
          </a:p>
          <a:p>
            <a:pPr marL="800100" lvl="2" indent="0">
              <a:buClr>
                <a:srgbClr val="003382"/>
              </a:buClr>
              <a:buFont typeface="Arial" pitchFamily="34" charset="0"/>
              <a:buNone/>
            </a:pPr>
            <a:r>
              <a:rPr lang="de-DE" smtClean="0">
                <a:solidFill>
                  <a:srgbClr val="003382"/>
                </a:solidFill>
              </a:rPr>
              <a:t>Conductivity [max] = </a:t>
            </a:r>
            <a:r>
              <a:rPr lang="de-DE" b="1" smtClean="0">
                <a:solidFill>
                  <a:srgbClr val="003382"/>
                </a:solidFill>
              </a:rPr>
              <a:t>50 [10</a:t>
            </a:r>
            <a:r>
              <a:rPr lang="de-DE" b="1" baseline="30000" smtClean="0">
                <a:solidFill>
                  <a:srgbClr val="003382"/>
                </a:solidFill>
              </a:rPr>
              <a:t>-4</a:t>
            </a:r>
            <a:r>
              <a:rPr lang="de-DE" b="1" smtClean="0">
                <a:solidFill>
                  <a:srgbClr val="003382"/>
                </a:solidFill>
              </a:rPr>
              <a:t> m/s] </a:t>
            </a:r>
            <a:r>
              <a:rPr lang="de-DE" smtClean="0">
                <a:solidFill>
                  <a:srgbClr val="003382"/>
                </a:solidFill>
              </a:rPr>
              <a:t>(</a:t>
            </a:r>
            <a:r>
              <a:rPr lang="de-DE" i="1" smtClean="0">
                <a:solidFill>
                  <a:srgbClr val="003382"/>
                </a:solidFill>
              </a:rPr>
              <a:t>Select by map polygon </a:t>
            </a:r>
            <a:r>
              <a:rPr lang="de-DE" smtClean="0">
                <a:solidFill>
                  <a:srgbClr val="003382"/>
                </a:solidFill>
              </a:rPr>
              <a:t>with Supermesh polygons as selection map)	</a:t>
            </a:r>
          </a:p>
          <a:p>
            <a:pPr marL="684450" lvl="1" indent="-284400">
              <a:buClr>
                <a:srgbClr val="003382"/>
              </a:buClr>
            </a:pPr>
            <a:endParaRPr lang="de-DE" dirty="0">
              <a:solidFill>
                <a:srgbClr val="003382"/>
              </a:solidFill>
            </a:endParaRPr>
          </a:p>
        </p:txBody>
      </p:sp>
    </p:spTree>
    <p:extLst>
      <p:ext uri="{BB962C8B-B14F-4D97-AF65-F5344CB8AC3E}">
        <p14:creationId xmlns:p14="http://schemas.microsoft.com/office/powerpoint/2010/main" val="1139496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FEFLOW Result</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 name="Rectangle 11"/>
          <p:cNvSpPr>
            <a:spLocks noChangeArrowheads="1"/>
          </p:cNvSpPr>
          <p:nvPr/>
        </p:nvSpPr>
        <p:spPr bwMode="auto">
          <a:xfrm>
            <a:off x="2561058" y="4106119"/>
            <a:ext cx="4150175" cy="400752"/>
          </a:xfrm>
          <a:prstGeom prst="rect">
            <a:avLst/>
          </a:prstGeom>
          <a:noFill/>
          <a:ln w="25400" algn="ctr">
            <a:solidFill>
              <a:srgbClr val="00338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ctr"/>
            <a:r>
              <a:rPr lang="en-US" sz="2000" dirty="0" smtClean="0">
                <a:solidFill>
                  <a:srgbClr val="003382"/>
                </a:solidFill>
              </a:rPr>
              <a:t>Convection cells develop in aquifer</a:t>
            </a:r>
            <a:endParaRPr lang="en-US" sz="2000" dirty="0">
              <a:solidFill>
                <a:srgbClr val="003382"/>
              </a:solidFill>
            </a:endParaRPr>
          </a:p>
        </p:txBody>
      </p:sp>
      <p:sp>
        <p:nvSpPr>
          <p:cNvPr id="8" name="AutoShape 12"/>
          <p:cNvSpPr>
            <a:spLocks noChangeArrowheads="1"/>
          </p:cNvSpPr>
          <p:nvPr/>
        </p:nvSpPr>
        <p:spPr bwMode="auto">
          <a:xfrm>
            <a:off x="1377949" y="4063041"/>
            <a:ext cx="679450" cy="457200"/>
          </a:xfrm>
          <a:custGeom>
            <a:avLst/>
            <a:gdLst>
              <a:gd name="T0" fmla="*/ 509587 w 21600"/>
              <a:gd name="T1" fmla="*/ 0 h 21600"/>
              <a:gd name="T2" fmla="*/ 0 w 21600"/>
              <a:gd name="T3" fmla="*/ 228600 h 21600"/>
              <a:gd name="T4" fmla="*/ 509587 w 21600"/>
              <a:gd name="T5" fmla="*/ 457200 h 21600"/>
              <a:gd name="T6" fmla="*/ 67945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50000"/>
              <a:lumOff val="50000"/>
            </a:schemeClr>
          </a:solidFill>
          <a:ln w="9525" algn="ctr">
            <a:solidFill>
              <a:schemeClr val="tx1"/>
            </a:solidFill>
            <a:miter lim="800000"/>
            <a:headEnd/>
            <a:tailEnd/>
          </a:ln>
        </p:spPr>
        <p:txBody>
          <a:bodyPr wrap="none" lIns="92075" tIns="46038" rIns="92075" bIns="46038" anchor="ctr"/>
          <a:lstStyle/>
          <a:p>
            <a:endParaRPr lang="de-DE"/>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51" y="949325"/>
            <a:ext cx="5960913" cy="242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300" y="2279319"/>
            <a:ext cx="4298826" cy="17497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48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FEFLOW Result</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 name="Rectangle 11"/>
          <p:cNvSpPr>
            <a:spLocks noChangeArrowheads="1"/>
          </p:cNvSpPr>
          <p:nvPr/>
        </p:nvSpPr>
        <p:spPr bwMode="auto">
          <a:xfrm>
            <a:off x="2561058" y="4106119"/>
            <a:ext cx="4150175" cy="400752"/>
          </a:xfrm>
          <a:prstGeom prst="rect">
            <a:avLst/>
          </a:prstGeom>
          <a:noFill/>
          <a:ln w="25400" algn="ctr">
            <a:solidFill>
              <a:srgbClr val="00338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ctr"/>
            <a:r>
              <a:rPr lang="en-US" sz="2000" dirty="0" smtClean="0">
                <a:solidFill>
                  <a:srgbClr val="003382"/>
                </a:solidFill>
              </a:rPr>
              <a:t>Convection cells develop in aquifer</a:t>
            </a:r>
            <a:endParaRPr lang="en-US" sz="2000" dirty="0">
              <a:solidFill>
                <a:srgbClr val="003382"/>
              </a:solidFill>
            </a:endParaRPr>
          </a:p>
        </p:txBody>
      </p:sp>
      <p:sp>
        <p:nvSpPr>
          <p:cNvPr id="8" name="AutoShape 12"/>
          <p:cNvSpPr>
            <a:spLocks noChangeArrowheads="1"/>
          </p:cNvSpPr>
          <p:nvPr/>
        </p:nvSpPr>
        <p:spPr bwMode="auto">
          <a:xfrm>
            <a:off x="1377949" y="4063041"/>
            <a:ext cx="679450" cy="457200"/>
          </a:xfrm>
          <a:custGeom>
            <a:avLst/>
            <a:gdLst>
              <a:gd name="T0" fmla="*/ 509587 w 21600"/>
              <a:gd name="T1" fmla="*/ 0 h 21600"/>
              <a:gd name="T2" fmla="*/ 0 w 21600"/>
              <a:gd name="T3" fmla="*/ 228600 h 21600"/>
              <a:gd name="T4" fmla="*/ 509587 w 21600"/>
              <a:gd name="T5" fmla="*/ 457200 h 21600"/>
              <a:gd name="T6" fmla="*/ 67945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50000"/>
              <a:lumOff val="50000"/>
            </a:schemeClr>
          </a:solidFill>
          <a:ln w="9525" algn="ctr">
            <a:solidFill>
              <a:schemeClr val="tx1"/>
            </a:solidFill>
            <a:miter lim="800000"/>
            <a:headEnd/>
            <a:tailEnd/>
          </a:ln>
        </p:spPr>
        <p:txBody>
          <a:bodyPr wrap="none" lIns="92075" tIns="46038" rIns="92075" bIns="46038" anchor="ctr"/>
          <a:lstStyle/>
          <a:p>
            <a:endParaRPr lang="de-DE"/>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013018"/>
            <a:ext cx="7007225" cy="285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973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Load Model – Save…</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pic>
        <p:nvPicPr>
          <p:cNvPr id="7" name="Picture 5" descr="C:\Users\vcl\AppData\Local\Microsoft\Windows\Temporary Internet Files\Content.IE5\XB5GP8ZC\MP9004116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50" y="1224951"/>
            <a:ext cx="36591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23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Extension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5" name="Rectangle 4"/>
          <p:cNvSpPr>
            <a:spLocks noChangeArrowheads="1"/>
          </p:cNvSpPr>
          <p:nvPr/>
        </p:nvSpPr>
        <p:spPr bwMode="auto">
          <a:xfrm>
            <a:off x="616249" y="945906"/>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Boundary Conditions</a:t>
            </a:r>
            <a:endParaRPr lang="en-US" sz="2000" dirty="0">
              <a:solidFill>
                <a:srgbClr val="003382"/>
              </a:solidFill>
            </a:endParaRPr>
          </a:p>
        </p:txBody>
      </p:sp>
      <p:sp>
        <p:nvSpPr>
          <p:cNvPr id="6" name="Inhaltsplatzhalter 5"/>
          <p:cNvSpPr txBox="1">
            <a:spLocks/>
          </p:cNvSpPr>
          <p:nvPr/>
        </p:nvSpPr>
        <p:spPr>
          <a:xfrm>
            <a:off x="767280" y="1325832"/>
            <a:ext cx="7730837" cy="3132982"/>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400" indent="-284400">
              <a:spcAft>
                <a:spcPts val="600"/>
              </a:spcAft>
              <a:buClr>
                <a:srgbClr val="003382"/>
              </a:buClr>
            </a:pPr>
            <a:r>
              <a:rPr lang="de-DE" dirty="0" smtClean="0">
                <a:solidFill>
                  <a:srgbClr val="003382"/>
                </a:solidFill>
              </a:rPr>
              <a:t>Pumping rate of </a:t>
            </a:r>
            <a:r>
              <a:rPr lang="de-DE" b="1" dirty="0" smtClean="0">
                <a:solidFill>
                  <a:srgbClr val="003382"/>
                </a:solidFill>
              </a:rPr>
              <a:t>250 m</a:t>
            </a:r>
            <a:r>
              <a:rPr lang="de-DE" b="1" baseline="30000" dirty="0" smtClean="0">
                <a:solidFill>
                  <a:srgbClr val="003382"/>
                </a:solidFill>
              </a:rPr>
              <a:t>3</a:t>
            </a:r>
            <a:r>
              <a:rPr lang="de-DE" b="1" dirty="0" smtClean="0">
                <a:solidFill>
                  <a:srgbClr val="003382"/>
                </a:solidFill>
              </a:rPr>
              <a:t>/h</a:t>
            </a:r>
            <a:r>
              <a:rPr lang="de-DE" dirty="0" smtClean="0">
                <a:solidFill>
                  <a:srgbClr val="003382"/>
                </a:solidFill>
              </a:rPr>
              <a:t>, or </a:t>
            </a:r>
            <a:r>
              <a:rPr lang="en-US" b="1" dirty="0" smtClean="0">
                <a:solidFill>
                  <a:srgbClr val="003382"/>
                </a:solidFill>
              </a:rPr>
              <a:t>6000 </a:t>
            </a:r>
            <a:r>
              <a:rPr lang="de-DE" b="1" dirty="0" smtClean="0">
                <a:solidFill>
                  <a:srgbClr val="003382"/>
                </a:solidFill>
              </a:rPr>
              <a:t>m</a:t>
            </a:r>
            <a:r>
              <a:rPr lang="de-DE" b="1" baseline="30000" dirty="0" smtClean="0">
                <a:solidFill>
                  <a:srgbClr val="003382"/>
                </a:solidFill>
              </a:rPr>
              <a:t>3</a:t>
            </a:r>
            <a:r>
              <a:rPr lang="de-DE" b="1" dirty="0" smtClean="0">
                <a:solidFill>
                  <a:srgbClr val="003382"/>
                </a:solidFill>
              </a:rPr>
              <a:t>/d</a:t>
            </a:r>
            <a:r>
              <a:rPr lang="de-DE" dirty="0" smtClean="0">
                <a:solidFill>
                  <a:srgbClr val="003382"/>
                </a:solidFill>
              </a:rPr>
              <a:t>, </a:t>
            </a:r>
            <a:r>
              <a:rPr lang="en-US" dirty="0" smtClean="0">
                <a:solidFill>
                  <a:srgbClr val="003382"/>
                </a:solidFill>
              </a:rPr>
              <a:t>over</a:t>
            </a:r>
            <a:r>
              <a:rPr lang="de-DE" dirty="0" smtClean="0">
                <a:solidFill>
                  <a:srgbClr val="003382"/>
                </a:solidFill>
              </a:rPr>
              <a:t> </a:t>
            </a:r>
            <a:r>
              <a:rPr lang="de-DE" b="1" dirty="0" smtClean="0">
                <a:solidFill>
                  <a:srgbClr val="003382"/>
                </a:solidFill>
              </a:rPr>
              <a:t>500 m</a:t>
            </a:r>
            <a:r>
              <a:rPr lang="de-DE" dirty="0" smtClean="0">
                <a:solidFill>
                  <a:srgbClr val="003382"/>
                </a:solidFill>
              </a:rPr>
              <a:t> system width: </a:t>
            </a:r>
            <a:r>
              <a:rPr lang="de-DE" b="1" dirty="0" smtClean="0">
                <a:solidFill>
                  <a:srgbClr val="003382"/>
                </a:solidFill>
              </a:rPr>
              <a:t>12 m</a:t>
            </a:r>
            <a:r>
              <a:rPr lang="de-DE" b="1" baseline="30000" dirty="0" smtClean="0">
                <a:solidFill>
                  <a:srgbClr val="003382"/>
                </a:solidFill>
              </a:rPr>
              <a:t>2</a:t>
            </a:r>
            <a:r>
              <a:rPr lang="de-DE" b="1" dirty="0" smtClean="0">
                <a:solidFill>
                  <a:srgbClr val="003382"/>
                </a:solidFill>
              </a:rPr>
              <a:t>/d </a:t>
            </a:r>
            <a:r>
              <a:rPr lang="de-DE" dirty="0" smtClean="0">
                <a:solidFill>
                  <a:srgbClr val="003382"/>
                </a:solidFill>
              </a:rPr>
              <a:t>(2D)</a:t>
            </a:r>
          </a:p>
          <a:p>
            <a:pPr marL="284400" indent="-284400">
              <a:buClr>
                <a:srgbClr val="003382"/>
              </a:buClr>
            </a:pPr>
            <a:r>
              <a:rPr lang="de-DE" dirty="0" smtClean="0">
                <a:solidFill>
                  <a:srgbClr val="003382"/>
                </a:solidFill>
              </a:rPr>
              <a:t>Distributed vertically over </a:t>
            </a:r>
            <a:r>
              <a:rPr lang="de-DE" b="1" dirty="0" smtClean="0">
                <a:solidFill>
                  <a:srgbClr val="003382"/>
                </a:solidFill>
              </a:rPr>
              <a:t>40 m</a:t>
            </a:r>
            <a:r>
              <a:rPr lang="de-DE" dirty="0" smtClean="0">
                <a:solidFill>
                  <a:srgbClr val="003382"/>
                </a:solidFill>
              </a:rPr>
              <a:t> aquifer height, the outflux due to pumping is</a:t>
            </a:r>
            <a:r>
              <a:rPr lang="en-US" dirty="0" smtClean="0">
                <a:solidFill>
                  <a:srgbClr val="003382"/>
                </a:solidFill>
              </a:rPr>
              <a:t> </a:t>
            </a:r>
            <a:r>
              <a:rPr lang="de-DE" b="1" dirty="0" smtClean="0">
                <a:solidFill>
                  <a:srgbClr val="003382"/>
                </a:solidFill>
              </a:rPr>
              <a:t>0.3 m/d</a:t>
            </a:r>
          </a:p>
          <a:p>
            <a:pPr marL="284400" indent="-284400">
              <a:buClr>
                <a:srgbClr val="003382"/>
              </a:buClr>
            </a:pPr>
            <a:r>
              <a:rPr lang="en-US" dirty="0" smtClean="0">
                <a:solidFill>
                  <a:srgbClr val="003382"/>
                </a:solidFill>
              </a:rPr>
              <a:t>An inner </a:t>
            </a:r>
            <a:r>
              <a:rPr lang="de-DE" dirty="0" smtClean="0">
                <a:solidFill>
                  <a:srgbClr val="003382"/>
                </a:solidFill>
              </a:rPr>
              <a:t>Neumann</a:t>
            </a:r>
            <a:r>
              <a:rPr lang="en-US" dirty="0" smtClean="0">
                <a:solidFill>
                  <a:srgbClr val="003382"/>
                </a:solidFill>
              </a:rPr>
              <a:t>-B.C. acts in two directions</a:t>
            </a:r>
          </a:p>
          <a:p>
            <a:pPr marL="0" indent="0">
              <a:spcAft>
                <a:spcPts val="600"/>
              </a:spcAft>
              <a:buFont typeface="Arial" pitchFamily="34" charset="0"/>
              <a:buNone/>
            </a:pPr>
            <a:r>
              <a:rPr lang="en-US" dirty="0" smtClean="0">
                <a:solidFill>
                  <a:srgbClr val="003382"/>
                </a:solidFill>
              </a:rPr>
              <a:t>    simultaneously, thus the B.C. value is half the flux:</a:t>
            </a:r>
          </a:p>
          <a:p>
            <a:pPr marL="0" indent="0">
              <a:buFont typeface="Arial" pitchFamily="34" charset="0"/>
              <a:buNone/>
            </a:pPr>
            <a:r>
              <a:rPr lang="en-US" dirty="0" smtClean="0">
                <a:solidFill>
                  <a:srgbClr val="003382"/>
                </a:solidFill>
              </a:rPr>
              <a:t>                                </a:t>
            </a:r>
            <a:r>
              <a:rPr lang="en-US" b="1" i="1" dirty="0" smtClean="0">
                <a:solidFill>
                  <a:srgbClr val="003382"/>
                </a:solidFill>
              </a:rPr>
              <a:t>q</a:t>
            </a:r>
            <a:r>
              <a:rPr lang="en-US" b="1" dirty="0" smtClean="0">
                <a:solidFill>
                  <a:srgbClr val="003382"/>
                </a:solidFill>
              </a:rPr>
              <a:t> = </a:t>
            </a:r>
            <a:r>
              <a:rPr lang="de-DE" b="1" dirty="0" smtClean="0">
                <a:solidFill>
                  <a:srgbClr val="003382"/>
                </a:solidFill>
              </a:rPr>
              <a:t>0.15 m/d</a:t>
            </a:r>
            <a:endParaRPr lang="de-DE" b="1" dirty="0">
              <a:solidFill>
                <a:srgbClr val="003382"/>
              </a:solidFill>
            </a:endParaRPr>
          </a:p>
        </p:txBody>
      </p:sp>
      <p:sp>
        <p:nvSpPr>
          <p:cNvPr id="8" name="Rectangle 7"/>
          <p:cNvSpPr>
            <a:spLocks noChangeArrowheads="1"/>
          </p:cNvSpPr>
          <p:nvPr/>
        </p:nvSpPr>
        <p:spPr bwMode="auto">
          <a:xfrm>
            <a:off x="898124" y="3983080"/>
            <a:ext cx="6813891" cy="708528"/>
          </a:xfrm>
          <a:prstGeom prst="rect">
            <a:avLst/>
          </a:prstGeom>
          <a:noFill/>
          <a:ln w="25400" algn="ctr">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p>
            <a:pPr algn="ctr"/>
            <a:r>
              <a:rPr lang="en-US" sz="2000" b="1" dirty="0" smtClean="0">
                <a:solidFill>
                  <a:srgbClr val="003382"/>
                </a:solidFill>
              </a:rPr>
              <a:t>Pumping (heat extraction) from aquifer and re-injection (of cooled water) into aquifer</a:t>
            </a:r>
            <a:endParaRPr lang="en-US" sz="2000" b="1" dirty="0">
              <a:solidFill>
                <a:srgbClr val="003382"/>
              </a:solidFill>
            </a:endParaRPr>
          </a:p>
        </p:txBody>
      </p:sp>
    </p:spTree>
    <p:extLst>
      <p:ext uri="{BB962C8B-B14F-4D97-AF65-F5344CB8AC3E}">
        <p14:creationId xmlns:p14="http://schemas.microsoft.com/office/powerpoint/2010/main" val="165612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Background</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4" name="Rectangle 9"/>
          <p:cNvSpPr>
            <a:spLocks noChangeArrowheads="1"/>
          </p:cNvSpPr>
          <p:nvPr/>
        </p:nvSpPr>
        <p:spPr bwMode="auto">
          <a:xfrm>
            <a:off x="788777" y="1099869"/>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003382"/>
                </a:solidFill>
                <a:latin typeface="+mn-lt"/>
              </a:rPr>
              <a:t>Pressure- vs. density-induced flow</a:t>
            </a:r>
            <a:endParaRPr lang="en-US" dirty="0">
              <a:solidFill>
                <a:srgbClr val="003382"/>
              </a:solidFill>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857" y="1997015"/>
            <a:ext cx="4608512" cy="152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016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Extension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5" name="Rectangle 4"/>
          <p:cNvSpPr>
            <a:spLocks noChangeArrowheads="1"/>
          </p:cNvSpPr>
          <p:nvPr/>
        </p:nvSpPr>
        <p:spPr bwMode="auto">
          <a:xfrm>
            <a:off x="616249" y="945906"/>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Boundary Conditions</a:t>
            </a:r>
            <a:endParaRPr lang="en-US" sz="2000" dirty="0">
              <a:solidFill>
                <a:srgbClr val="003382"/>
              </a:solidFill>
            </a:endParaRPr>
          </a:p>
        </p:txBody>
      </p:sp>
      <p:sp>
        <p:nvSpPr>
          <p:cNvPr id="7" name="Rectangle 2"/>
          <p:cNvSpPr>
            <a:spLocks noChangeArrowheads="1"/>
          </p:cNvSpPr>
          <p:nvPr/>
        </p:nvSpPr>
        <p:spPr bwMode="auto">
          <a:xfrm>
            <a:off x="827584" y="1340767"/>
            <a:ext cx="7762242" cy="317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075" tIns="46038" rIns="92075" bIns="46038">
            <a:spAutoFit/>
          </a:bodyPr>
          <a:lstStyle/>
          <a:p>
            <a:pPr marL="284400" indent="-284400">
              <a:buFont typeface="Arial" pitchFamily="34" charset="0"/>
              <a:buChar char="•"/>
            </a:pPr>
            <a:r>
              <a:rPr lang="de-DE" sz="2000" dirty="0" smtClean="0">
                <a:solidFill>
                  <a:srgbClr val="003382"/>
                </a:solidFill>
              </a:rPr>
              <a:t>Set 2</a:t>
            </a:r>
            <a:r>
              <a:rPr lang="de-DE" sz="2000" baseline="30000" dirty="0" smtClean="0">
                <a:solidFill>
                  <a:srgbClr val="003382"/>
                </a:solidFill>
              </a:rPr>
              <a:t>nd</a:t>
            </a:r>
            <a:r>
              <a:rPr lang="de-DE" sz="2000" dirty="0" smtClean="0">
                <a:solidFill>
                  <a:srgbClr val="003382"/>
                </a:solidFill>
              </a:rPr>
              <a:t>-kind B.C.s </a:t>
            </a:r>
            <a:r>
              <a:rPr lang="de-DE" sz="2000" dirty="0">
                <a:solidFill>
                  <a:srgbClr val="003382"/>
                </a:solidFill>
              </a:rPr>
              <a:t>(via </a:t>
            </a:r>
            <a:r>
              <a:rPr lang="de-DE" sz="2000" i="1" dirty="0" smtClean="0">
                <a:solidFill>
                  <a:srgbClr val="003382"/>
                </a:solidFill>
              </a:rPr>
              <a:t>Select Individual Mesh Items</a:t>
            </a:r>
            <a:r>
              <a:rPr lang="de-DE" sz="2000" dirty="0" smtClean="0">
                <a:solidFill>
                  <a:srgbClr val="003382"/>
                </a:solidFill>
              </a:rPr>
              <a:t>)</a:t>
            </a:r>
            <a:r>
              <a:rPr lang="en-US" sz="2000" dirty="0" smtClean="0">
                <a:solidFill>
                  <a:srgbClr val="003382"/>
                </a:solidFill>
              </a:rPr>
              <a:t>:</a:t>
            </a:r>
            <a:endParaRPr lang="en-US" sz="2000" b="1" dirty="0">
              <a:solidFill>
                <a:srgbClr val="003382"/>
              </a:solidFill>
            </a:endParaRPr>
          </a:p>
          <a:p>
            <a:pPr marL="284400" indent="-284400">
              <a:buFont typeface="Arial" pitchFamily="34" charset="0"/>
              <a:buChar char="•"/>
            </a:pPr>
            <a:endParaRPr lang="en-US" sz="2000" b="1" dirty="0" smtClean="0">
              <a:solidFill>
                <a:srgbClr val="003382"/>
              </a:solidFill>
            </a:endParaRPr>
          </a:p>
          <a:p>
            <a:endParaRPr lang="en-US" sz="2000" b="1" dirty="0" smtClean="0">
              <a:solidFill>
                <a:srgbClr val="003382"/>
              </a:solidFill>
            </a:endParaRPr>
          </a:p>
          <a:p>
            <a:pPr marL="284400" indent="-284400">
              <a:buFont typeface="Arial" pitchFamily="34" charset="0"/>
              <a:buChar char="•"/>
            </a:pPr>
            <a:endParaRPr lang="en-US" sz="2000" b="1" dirty="0">
              <a:solidFill>
                <a:srgbClr val="003382"/>
              </a:solidFill>
            </a:endParaRPr>
          </a:p>
          <a:p>
            <a:pPr marL="284400" indent="-284400">
              <a:buFont typeface="Arial" pitchFamily="34" charset="0"/>
              <a:buChar char="•"/>
            </a:pPr>
            <a:endParaRPr lang="en-US" sz="2000" b="1" dirty="0" smtClean="0">
              <a:solidFill>
                <a:srgbClr val="003382"/>
              </a:solidFill>
            </a:endParaRPr>
          </a:p>
          <a:p>
            <a:pPr marL="284400" indent="-284400">
              <a:buFont typeface="Arial" pitchFamily="34" charset="0"/>
              <a:buChar char="•"/>
            </a:pPr>
            <a:endParaRPr lang="en-US" sz="2000" b="1" dirty="0" smtClean="0">
              <a:solidFill>
                <a:srgbClr val="003382"/>
              </a:solidFill>
            </a:endParaRPr>
          </a:p>
          <a:p>
            <a:pPr marL="284400" indent="-284400">
              <a:buFont typeface="Arial" pitchFamily="34" charset="0"/>
              <a:buChar char="•"/>
            </a:pPr>
            <a:endParaRPr lang="en-US" sz="2000" b="1" dirty="0">
              <a:solidFill>
                <a:srgbClr val="003382"/>
              </a:solidFill>
            </a:endParaRPr>
          </a:p>
          <a:p>
            <a:endParaRPr lang="en-US" sz="2000" b="1" dirty="0" smtClean="0">
              <a:solidFill>
                <a:srgbClr val="003382"/>
              </a:solidFill>
            </a:endParaRPr>
          </a:p>
          <a:p>
            <a:pPr marL="284400" indent="-284400">
              <a:buFont typeface="Arial" pitchFamily="34" charset="0"/>
              <a:buChar char="•"/>
            </a:pPr>
            <a:r>
              <a:rPr lang="de-DE" sz="2000" dirty="0">
                <a:solidFill>
                  <a:srgbClr val="003382"/>
                </a:solidFill>
              </a:rPr>
              <a:t>Save </a:t>
            </a:r>
            <a:r>
              <a:rPr lang="de-DE" sz="2000" dirty="0" smtClean="0">
                <a:solidFill>
                  <a:srgbClr val="003382"/>
                </a:solidFill>
              </a:rPr>
              <a:t>the respective node selection for both B.C.s (via the context </a:t>
            </a:r>
            <a:r>
              <a:rPr lang="de-DE" sz="2000" dirty="0">
                <a:solidFill>
                  <a:srgbClr val="003382"/>
                </a:solidFill>
              </a:rPr>
              <a:t>menu of </a:t>
            </a:r>
            <a:r>
              <a:rPr lang="de-DE" sz="2000" dirty="0" smtClean="0">
                <a:solidFill>
                  <a:srgbClr val="003382"/>
                </a:solidFill>
              </a:rPr>
              <a:t>the </a:t>
            </a:r>
            <a:r>
              <a:rPr lang="de-DE" sz="2000" i="1" dirty="0" smtClean="0">
                <a:solidFill>
                  <a:srgbClr val="003382"/>
                </a:solidFill>
              </a:rPr>
              <a:t>Spatial </a:t>
            </a:r>
            <a:r>
              <a:rPr lang="de-DE" sz="2000" i="1" dirty="0">
                <a:solidFill>
                  <a:srgbClr val="003382"/>
                </a:solidFill>
              </a:rPr>
              <a:t>Units</a:t>
            </a:r>
            <a:r>
              <a:rPr lang="de-DE" sz="2000" dirty="0">
                <a:solidFill>
                  <a:srgbClr val="003382"/>
                </a:solidFill>
              </a:rPr>
              <a:t> panel</a:t>
            </a:r>
            <a:r>
              <a:rPr lang="de-DE" sz="2000" dirty="0" smtClean="0">
                <a:solidFill>
                  <a:srgbClr val="003382"/>
                </a:solidFill>
              </a:rPr>
              <a:t>)</a:t>
            </a:r>
            <a:endParaRPr lang="de-DE" sz="2000" dirty="0">
              <a:solidFill>
                <a:srgbClr val="003382"/>
              </a:solidFill>
            </a:endParaRPr>
          </a:p>
        </p:txBody>
      </p:sp>
      <p:pic>
        <p:nvPicPr>
          <p:cNvPr id="9" name="Picture 12"/>
          <p:cNvPicPr>
            <a:picLocks noChangeAspect="1" noChangeArrowheads="1"/>
          </p:cNvPicPr>
          <p:nvPr/>
        </p:nvPicPr>
        <p:blipFill>
          <a:blip r:embed="rId2"/>
          <a:srcRect/>
          <a:stretch>
            <a:fillRect/>
          </a:stretch>
        </p:blipFill>
        <p:spPr bwMode="auto">
          <a:xfrm>
            <a:off x="1407666" y="1696626"/>
            <a:ext cx="5653534" cy="2099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596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Extension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5" name="Rectangle 4"/>
          <p:cNvSpPr>
            <a:spLocks noChangeArrowheads="1"/>
          </p:cNvSpPr>
          <p:nvPr/>
        </p:nvSpPr>
        <p:spPr bwMode="auto">
          <a:xfrm>
            <a:off x="616249" y="945906"/>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Boundary Conditions</a:t>
            </a:r>
            <a:endParaRPr lang="en-US" sz="2000" dirty="0">
              <a:solidFill>
                <a:srgbClr val="003382"/>
              </a:solidFill>
            </a:endParaRPr>
          </a:p>
        </p:txBody>
      </p:sp>
      <p:sp>
        <p:nvSpPr>
          <p:cNvPr id="7" name="Rectangle 4"/>
          <p:cNvSpPr>
            <a:spLocks noChangeArrowheads="1"/>
          </p:cNvSpPr>
          <p:nvPr/>
        </p:nvSpPr>
        <p:spPr bwMode="auto">
          <a:xfrm>
            <a:off x="1349251" y="2635006"/>
            <a:ext cx="6463111" cy="72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smtClean="0">
                <a:solidFill>
                  <a:srgbClr val="003382"/>
                </a:solidFill>
              </a:rPr>
              <a:t>Implemented as 1</a:t>
            </a:r>
            <a:r>
              <a:rPr lang="en-US" sz="2000" b="1" baseline="30000" dirty="0" smtClean="0">
                <a:solidFill>
                  <a:srgbClr val="003382"/>
                </a:solidFill>
              </a:rPr>
              <a:t>st</a:t>
            </a:r>
            <a:r>
              <a:rPr lang="en-US" sz="2000" b="1" dirty="0" smtClean="0">
                <a:solidFill>
                  <a:srgbClr val="003382"/>
                </a:solidFill>
              </a:rPr>
              <a:t>-kind B.C. at injection nodes:</a:t>
            </a:r>
            <a:endParaRPr lang="en-US" sz="2000" b="1" dirty="0">
              <a:solidFill>
                <a:srgbClr val="003382"/>
              </a:solidFill>
            </a:endParaRPr>
          </a:p>
        </p:txBody>
      </p:sp>
      <p:sp>
        <p:nvSpPr>
          <p:cNvPr id="9" name="Rectangle 5"/>
          <p:cNvSpPr>
            <a:spLocks noChangeArrowheads="1"/>
          </p:cNvSpPr>
          <p:nvPr/>
        </p:nvSpPr>
        <p:spPr bwMode="auto">
          <a:xfrm>
            <a:off x="1461689" y="1654747"/>
            <a:ext cx="5992026" cy="462307"/>
          </a:xfrm>
          <a:prstGeom prst="rect">
            <a:avLst/>
          </a:prstGeom>
          <a:noFill/>
          <a:ln w="25400" algn="ctr">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ctr"/>
            <a:r>
              <a:rPr lang="de-DE" sz="2400" b="1">
                <a:solidFill>
                  <a:srgbClr val="003382"/>
                </a:solidFill>
              </a:rPr>
              <a:t>Temperature of re-injected water: 20°C</a:t>
            </a:r>
          </a:p>
        </p:txBody>
      </p:sp>
      <p:sp>
        <p:nvSpPr>
          <p:cNvPr id="10" name="Rectangle 6"/>
          <p:cNvSpPr>
            <a:spLocks noChangeArrowheads="1"/>
          </p:cNvSpPr>
          <p:nvPr/>
        </p:nvSpPr>
        <p:spPr bwMode="auto">
          <a:xfrm>
            <a:off x="1752602" y="3778006"/>
            <a:ext cx="541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 typeface="Wingdings" pitchFamily="2" charset="2"/>
              <a:buNone/>
            </a:pPr>
            <a:r>
              <a:rPr lang="de-DE" sz="2400" b="1" dirty="0" smtClean="0">
                <a:solidFill>
                  <a:srgbClr val="003382"/>
                </a:solidFill>
              </a:rPr>
              <a:t> </a:t>
            </a:r>
            <a:r>
              <a:rPr lang="de-DE" sz="2400" b="1" i="1" dirty="0">
                <a:solidFill>
                  <a:srgbClr val="003382"/>
                </a:solidFill>
              </a:rPr>
              <a:t>T</a:t>
            </a:r>
            <a:r>
              <a:rPr lang="de-DE" sz="2400" b="1" dirty="0">
                <a:solidFill>
                  <a:srgbClr val="003382"/>
                </a:solidFill>
              </a:rPr>
              <a:t> = 20°C</a:t>
            </a:r>
          </a:p>
        </p:txBody>
      </p:sp>
    </p:spTree>
    <p:extLst>
      <p:ext uri="{BB962C8B-B14F-4D97-AF65-F5344CB8AC3E}">
        <p14:creationId xmlns:p14="http://schemas.microsoft.com/office/powerpoint/2010/main" val="2528568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Extension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5" name="Inhaltsplatzhalter 3"/>
          <p:cNvSpPr txBox="1">
            <a:spLocks/>
          </p:cNvSpPr>
          <p:nvPr/>
        </p:nvSpPr>
        <p:spPr>
          <a:xfrm>
            <a:off x="825507" y="1403178"/>
            <a:ext cx="7467593" cy="3105322"/>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1200"/>
              </a:spcAft>
              <a:buClr>
                <a:srgbClr val="003382"/>
              </a:buClr>
              <a:buSzPct val="120000"/>
              <a:buFont typeface="Arial" pitchFamily="34" charset="0"/>
              <a:buNone/>
            </a:pPr>
            <a:r>
              <a:rPr lang="de-DE" b="1" dirty="0" smtClean="0">
                <a:solidFill>
                  <a:srgbClr val="003382"/>
                </a:solidFill>
              </a:rPr>
              <a:t>State</a:t>
            </a:r>
            <a:r>
              <a:rPr lang="de-DE" dirty="0" smtClean="0">
                <a:solidFill>
                  <a:srgbClr val="003382"/>
                </a:solidFill>
              </a:rPr>
              <a:t>: </a:t>
            </a:r>
          </a:p>
          <a:p>
            <a:pPr marL="742950" lvl="2" indent="-342900">
              <a:spcAft>
                <a:spcPts val="1200"/>
              </a:spcAft>
              <a:buClr>
                <a:srgbClr val="003382"/>
              </a:buClr>
              <a:buFont typeface="Symbol" pitchFamily="18" charset="2"/>
              <a:buChar char="-"/>
            </a:pPr>
            <a:r>
              <a:rPr lang="de-DE" dirty="0" smtClean="0">
                <a:solidFill>
                  <a:srgbClr val="003382"/>
                </a:solidFill>
              </a:rPr>
              <a:t>Transient flow, transient transport</a:t>
            </a:r>
          </a:p>
          <a:p>
            <a:pPr marL="0" indent="0">
              <a:spcAft>
                <a:spcPts val="1200"/>
              </a:spcAft>
              <a:buClr>
                <a:srgbClr val="003382"/>
              </a:buClr>
              <a:buFont typeface="Arial" pitchFamily="34" charset="0"/>
              <a:buNone/>
            </a:pPr>
            <a:r>
              <a:rPr lang="de-DE" b="1" dirty="0" smtClean="0">
                <a:solidFill>
                  <a:srgbClr val="003382"/>
                </a:solidFill>
              </a:rPr>
              <a:t>Simulation-Time Control:</a:t>
            </a:r>
          </a:p>
          <a:p>
            <a:pPr marL="684450" lvl="1" indent="-284400">
              <a:buClr>
                <a:srgbClr val="003382"/>
              </a:buClr>
            </a:pPr>
            <a:r>
              <a:rPr lang="de-DE" dirty="0" smtClean="0">
                <a:solidFill>
                  <a:srgbClr val="003382"/>
                </a:solidFill>
              </a:rPr>
              <a:t>Final simulation time:</a:t>
            </a:r>
            <a:r>
              <a:rPr lang="de-DE" b="1" dirty="0" smtClean="0">
                <a:solidFill>
                  <a:srgbClr val="003382"/>
                </a:solidFill>
              </a:rPr>
              <a:t> 20000 days</a:t>
            </a:r>
            <a:endParaRPr lang="de-DE" b="1" dirty="0">
              <a:solidFill>
                <a:srgbClr val="003382"/>
              </a:solidFill>
            </a:endParaRPr>
          </a:p>
        </p:txBody>
      </p:sp>
      <p:sp>
        <p:nvSpPr>
          <p:cNvPr id="6" name="Rectangle 5"/>
          <p:cNvSpPr>
            <a:spLocks noChangeArrowheads="1"/>
          </p:cNvSpPr>
          <p:nvPr/>
        </p:nvSpPr>
        <p:spPr bwMode="auto">
          <a:xfrm>
            <a:off x="616249" y="945906"/>
            <a:ext cx="70957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solidFill>
                  <a:srgbClr val="003382"/>
                </a:solidFill>
              </a:rPr>
              <a:t>Problem Settings</a:t>
            </a:r>
            <a:endParaRPr lang="en-US" sz="2000" dirty="0">
              <a:solidFill>
                <a:srgbClr val="003382"/>
              </a:solidFill>
            </a:endParaRPr>
          </a:p>
        </p:txBody>
      </p:sp>
    </p:spTree>
    <p:extLst>
      <p:ext uri="{BB962C8B-B14F-4D97-AF65-F5344CB8AC3E}">
        <p14:creationId xmlns:p14="http://schemas.microsoft.com/office/powerpoint/2010/main" val="2746002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FEFLOW Result</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pic>
        <p:nvPicPr>
          <p:cNvPr id="6" name="Picture 8"/>
          <p:cNvPicPr>
            <a:picLocks noChangeAspect="1" noChangeArrowheads="1"/>
          </p:cNvPicPr>
          <p:nvPr/>
        </p:nvPicPr>
        <p:blipFill>
          <a:blip r:embed="rId2"/>
          <a:srcRect/>
          <a:stretch>
            <a:fillRect/>
          </a:stretch>
        </p:blipFill>
        <p:spPr bwMode="auto">
          <a:xfrm>
            <a:off x="1308100" y="1141530"/>
            <a:ext cx="5549900" cy="3207110"/>
          </a:xfrm>
          <a:prstGeom prst="rect">
            <a:avLst/>
          </a:prstGeom>
          <a:noFill/>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09129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Extensions</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6" name="Rectangle 3"/>
          <p:cNvSpPr>
            <a:spLocks noChangeArrowheads="1"/>
          </p:cNvSpPr>
          <p:nvPr/>
        </p:nvSpPr>
        <p:spPr bwMode="auto">
          <a:xfrm>
            <a:off x="990600" y="1371600"/>
            <a:ext cx="7696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itchFamily="34" charset="0"/>
              <a:buChar char="•"/>
            </a:pPr>
            <a:r>
              <a:rPr lang="en-US" sz="2000" b="1" dirty="0" smtClean="0">
                <a:solidFill>
                  <a:srgbClr val="003382"/>
                </a:solidFill>
              </a:rPr>
              <a:t>Boundary Conditions:</a:t>
            </a:r>
            <a:endParaRPr lang="en-US" sz="2000" dirty="0">
              <a:solidFill>
                <a:srgbClr val="003382"/>
              </a:solidFill>
            </a:endParaRPr>
          </a:p>
        </p:txBody>
      </p:sp>
      <p:sp>
        <p:nvSpPr>
          <p:cNvPr id="8" name="Rectangle 5"/>
          <p:cNvSpPr>
            <a:spLocks noChangeArrowheads="1"/>
          </p:cNvSpPr>
          <p:nvPr/>
        </p:nvSpPr>
        <p:spPr bwMode="auto">
          <a:xfrm>
            <a:off x="1644900" y="1948128"/>
            <a:ext cx="5216172" cy="400752"/>
          </a:xfrm>
          <a:prstGeom prst="rect">
            <a:avLst/>
          </a:prstGeom>
          <a:noFill/>
          <a:ln w="25400" algn="ctr">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ctr"/>
            <a:r>
              <a:rPr lang="en-US" sz="2000" dirty="0" smtClean="0">
                <a:solidFill>
                  <a:srgbClr val="003382"/>
                </a:solidFill>
              </a:rPr>
              <a:t>Delete flux BC and injection temperature BC</a:t>
            </a:r>
            <a:endParaRPr lang="en-US" sz="2000" dirty="0">
              <a:solidFill>
                <a:srgbClr val="003382"/>
              </a:solidFill>
            </a:endParaRPr>
          </a:p>
        </p:txBody>
      </p:sp>
      <p:sp>
        <p:nvSpPr>
          <p:cNvPr id="9" name="Rectangle 3"/>
          <p:cNvSpPr>
            <a:spLocks noChangeArrowheads="1"/>
          </p:cNvSpPr>
          <p:nvPr/>
        </p:nvSpPr>
        <p:spPr bwMode="auto">
          <a:xfrm>
            <a:off x="1066800" y="3573016"/>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itchFamily="34" charset="0"/>
              <a:buChar char="•"/>
            </a:pPr>
            <a:r>
              <a:rPr lang="de-DE" sz="2000" b="1" dirty="0">
                <a:solidFill>
                  <a:srgbClr val="003382"/>
                </a:solidFill>
              </a:rPr>
              <a:t>Problem Settings</a:t>
            </a:r>
            <a:endParaRPr lang="en-US" sz="2000" dirty="0">
              <a:solidFill>
                <a:srgbClr val="003382"/>
              </a:solidFill>
            </a:endParaRPr>
          </a:p>
        </p:txBody>
      </p:sp>
      <p:sp>
        <p:nvSpPr>
          <p:cNvPr id="10" name="Rectangle 5"/>
          <p:cNvSpPr>
            <a:spLocks noChangeArrowheads="1"/>
          </p:cNvSpPr>
          <p:nvPr/>
        </p:nvSpPr>
        <p:spPr bwMode="auto">
          <a:xfrm>
            <a:off x="1475656" y="4221088"/>
            <a:ext cx="3371116" cy="400752"/>
          </a:xfrm>
          <a:prstGeom prst="rect">
            <a:avLst/>
          </a:prstGeom>
          <a:noFill/>
          <a:ln w="25400" algn="ctr">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ctr"/>
            <a:r>
              <a:rPr lang="en-US" sz="2000" dirty="0">
                <a:solidFill>
                  <a:srgbClr val="003382"/>
                </a:solidFill>
              </a:rPr>
              <a:t>Final time: </a:t>
            </a:r>
            <a:r>
              <a:rPr lang="en-US" sz="2000" dirty="0" smtClean="0">
                <a:solidFill>
                  <a:srgbClr val="003382"/>
                </a:solidFill>
              </a:rPr>
              <a:t>1,000,000 </a:t>
            </a:r>
            <a:r>
              <a:rPr lang="en-US" sz="2000" dirty="0">
                <a:solidFill>
                  <a:srgbClr val="003382"/>
                </a:solidFill>
              </a:rPr>
              <a:t>days </a:t>
            </a:r>
            <a:endParaRPr lang="de-DE" sz="2000" dirty="0">
              <a:solidFill>
                <a:srgbClr val="003382"/>
              </a:solidFill>
            </a:endParaRPr>
          </a:p>
        </p:txBody>
      </p:sp>
      <p:sp>
        <p:nvSpPr>
          <p:cNvPr id="11" name="Rectangle 3"/>
          <p:cNvSpPr>
            <a:spLocks noChangeArrowheads="1"/>
          </p:cNvSpPr>
          <p:nvPr/>
        </p:nvSpPr>
        <p:spPr bwMode="auto">
          <a:xfrm>
            <a:off x="1066800" y="2780928"/>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itchFamily="34" charset="0"/>
              <a:buChar char="•"/>
            </a:pPr>
            <a:r>
              <a:rPr lang="en-US" sz="2000" b="1" dirty="0">
                <a:solidFill>
                  <a:srgbClr val="003382"/>
                </a:solidFill>
              </a:rPr>
              <a:t>Set observation point at outlet position</a:t>
            </a:r>
            <a:endParaRPr lang="en-US" sz="2000" dirty="0">
              <a:solidFill>
                <a:srgbClr val="003382"/>
              </a:solidFill>
            </a:endParaRPr>
          </a:p>
        </p:txBody>
      </p:sp>
    </p:spTree>
    <p:extLst>
      <p:ext uri="{BB962C8B-B14F-4D97-AF65-F5344CB8AC3E}">
        <p14:creationId xmlns:p14="http://schemas.microsoft.com/office/powerpoint/2010/main" val="1630406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FEFLOW Result</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59024"/>
            <a:ext cx="5778500" cy="341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670281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Subtitle 2"/>
          <p:cNvSpPr>
            <a:spLocks noGrp="1"/>
          </p:cNvSpPr>
          <p:nvPr>
            <p:ph type="subTitle" idx="1"/>
          </p:nvPr>
        </p:nvSpPr>
        <p:spPr/>
        <p:txBody>
          <a:bodyPr/>
          <a:lstStyle/>
          <a:p>
            <a:endParaRPr lang="en-GB"/>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424838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Spatial Discretization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4" name="Rectangle 9"/>
          <p:cNvSpPr>
            <a:spLocks noChangeArrowheads="1"/>
          </p:cNvSpPr>
          <p:nvPr/>
        </p:nvSpPr>
        <p:spPr bwMode="auto">
          <a:xfrm>
            <a:off x="788777" y="1099869"/>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Dimensionless Characteristics</a:t>
            </a:r>
            <a:endParaRPr lang="en-US" dirty="0">
              <a:solidFill>
                <a:srgbClr val="003382"/>
              </a:solidFill>
            </a:endParaRPr>
          </a:p>
        </p:txBody>
      </p:sp>
      <p:sp>
        <p:nvSpPr>
          <p:cNvPr id="6" name="Rectangle 9"/>
          <p:cNvSpPr>
            <a:spLocks noChangeArrowheads="1"/>
          </p:cNvSpPr>
          <p:nvPr/>
        </p:nvSpPr>
        <p:spPr bwMode="auto">
          <a:xfrm>
            <a:off x="923925" y="1597325"/>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anose="020B0604020202020204" pitchFamily="34" charset="0"/>
              <a:buChar char="•"/>
            </a:pPr>
            <a:r>
              <a:rPr lang="en-US" dirty="0" smtClean="0"/>
              <a:t>Forced convection (</a:t>
            </a:r>
            <a:r>
              <a:rPr lang="en-US" i="1" dirty="0" err="1" smtClean="0"/>
              <a:t>Peclet</a:t>
            </a:r>
            <a:r>
              <a:rPr lang="en-US" i="1" dirty="0" smtClean="0"/>
              <a:t> number</a:t>
            </a:r>
            <a:r>
              <a:rPr lang="en-US" dirty="0" smtClean="0"/>
              <a:t>)</a:t>
            </a:r>
            <a:endParaRPr lang="en-US" dirty="0">
              <a:solidFill>
                <a:srgbClr val="003382"/>
              </a:solidFill>
            </a:endParaRPr>
          </a:p>
        </p:txBody>
      </p:sp>
      <p:sp>
        <p:nvSpPr>
          <p:cNvPr id="7" name="Rectangle 9"/>
          <p:cNvSpPr>
            <a:spLocks noChangeArrowheads="1"/>
          </p:cNvSpPr>
          <p:nvPr/>
        </p:nvSpPr>
        <p:spPr bwMode="auto">
          <a:xfrm>
            <a:off x="923924" y="2538952"/>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anose="020B0604020202020204" pitchFamily="34" charset="0"/>
              <a:buChar char="•"/>
            </a:pPr>
            <a:r>
              <a:rPr lang="en-US" dirty="0" smtClean="0"/>
              <a:t>Free convection (</a:t>
            </a:r>
            <a:r>
              <a:rPr lang="en-US" i="1" dirty="0" smtClean="0"/>
              <a:t>Rayleigh number</a:t>
            </a:r>
            <a:r>
              <a:rPr lang="en-US" dirty="0" smtClean="0"/>
              <a:t>)</a:t>
            </a:r>
            <a:endParaRPr lang="en-US" dirty="0">
              <a:solidFill>
                <a:srgbClr val="003382"/>
              </a:solidFill>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597" y="1991264"/>
            <a:ext cx="50847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7"/>
          <p:cNvPicPr>
            <a:picLocks noChangeAspect="1" noChangeArrowheads="1"/>
          </p:cNvPicPr>
          <p:nvPr/>
        </p:nvPicPr>
        <p:blipFill>
          <a:blip r:embed="rId3"/>
          <a:srcRect/>
          <a:stretch>
            <a:fillRect/>
          </a:stretch>
        </p:blipFill>
        <p:spPr bwMode="auto">
          <a:xfrm>
            <a:off x="1338022" y="2996152"/>
            <a:ext cx="4973638" cy="1971675"/>
          </a:xfrm>
          <a:prstGeom prst="rect">
            <a:avLst/>
          </a:prstGeom>
          <a:ln>
            <a:noFill/>
          </a:ln>
          <a:effectLst>
            <a:softEdge rad="112500"/>
          </a:effectLst>
        </p:spPr>
      </p:pic>
    </p:spTree>
    <p:extLst>
      <p:ext uri="{BB962C8B-B14F-4D97-AF65-F5344CB8AC3E}">
        <p14:creationId xmlns:p14="http://schemas.microsoft.com/office/powerpoint/2010/main" val="3240593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Spatial Discretization – Supermesh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457" y="1467928"/>
            <a:ext cx="2997649" cy="29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feld 7"/>
          <p:cNvSpPr txBox="1">
            <a:spLocks noChangeArrowheads="1"/>
          </p:cNvSpPr>
          <p:nvPr/>
        </p:nvSpPr>
        <p:spPr bwMode="auto">
          <a:xfrm>
            <a:off x="5788334" y="398645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3382"/>
                </a:solidFill>
                <a:latin typeface="+mn-lt"/>
              </a:rPr>
              <a:t>(100,-100)</a:t>
            </a:r>
            <a:endParaRPr lang="de-DE" dirty="0">
              <a:solidFill>
                <a:srgbClr val="003382"/>
              </a:solidFill>
              <a:latin typeface="+mn-lt"/>
            </a:endParaRPr>
          </a:p>
        </p:txBody>
      </p:sp>
      <p:sp>
        <p:nvSpPr>
          <p:cNvPr id="10" name="Textfeld 8"/>
          <p:cNvSpPr txBox="1">
            <a:spLocks noChangeArrowheads="1"/>
          </p:cNvSpPr>
          <p:nvPr/>
        </p:nvSpPr>
        <p:spPr bwMode="auto">
          <a:xfrm>
            <a:off x="2044450" y="398645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3382"/>
                </a:solidFill>
                <a:latin typeface="+mn-lt"/>
              </a:rPr>
              <a:t>(0,-100)</a:t>
            </a:r>
            <a:endParaRPr lang="de-DE" dirty="0">
              <a:solidFill>
                <a:srgbClr val="003382"/>
              </a:solidFill>
              <a:latin typeface="+mn-lt"/>
            </a:endParaRPr>
          </a:p>
        </p:txBody>
      </p:sp>
      <p:sp>
        <p:nvSpPr>
          <p:cNvPr id="11" name="Textfeld 9"/>
          <p:cNvSpPr txBox="1">
            <a:spLocks noChangeArrowheads="1"/>
          </p:cNvSpPr>
          <p:nvPr/>
        </p:nvSpPr>
        <p:spPr bwMode="auto">
          <a:xfrm>
            <a:off x="5978106" y="1535113"/>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3382"/>
                </a:solidFill>
                <a:latin typeface="+mn-lt"/>
              </a:rPr>
              <a:t>(100,0)</a:t>
            </a:r>
            <a:endParaRPr lang="de-DE" dirty="0">
              <a:solidFill>
                <a:srgbClr val="003382"/>
              </a:solidFill>
              <a:latin typeface="+mn-lt"/>
            </a:endParaRPr>
          </a:p>
        </p:txBody>
      </p:sp>
      <p:sp>
        <p:nvSpPr>
          <p:cNvPr id="12" name="Textfeld 10"/>
          <p:cNvSpPr txBox="1">
            <a:spLocks noChangeArrowheads="1"/>
          </p:cNvSpPr>
          <p:nvPr/>
        </p:nvSpPr>
        <p:spPr bwMode="auto">
          <a:xfrm>
            <a:off x="2044450" y="15351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dirty="0">
                <a:solidFill>
                  <a:srgbClr val="003382"/>
                </a:solidFill>
                <a:latin typeface="+mn-lt"/>
              </a:rPr>
              <a:t>(0,0)</a:t>
            </a:r>
            <a:endParaRPr lang="de-DE" dirty="0">
              <a:solidFill>
                <a:srgbClr val="003382"/>
              </a:solidFill>
              <a:latin typeface="+mn-lt"/>
            </a:endParaRPr>
          </a:p>
        </p:txBody>
      </p:sp>
      <p:sp>
        <p:nvSpPr>
          <p:cNvPr id="13" name="Textfeld 11"/>
          <p:cNvSpPr txBox="1">
            <a:spLocks noChangeArrowheads="1"/>
          </p:cNvSpPr>
          <p:nvPr/>
        </p:nvSpPr>
        <p:spPr bwMode="auto">
          <a:xfrm>
            <a:off x="3111260" y="1187181"/>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dirty="0">
                <a:solidFill>
                  <a:srgbClr val="003382"/>
                </a:solidFill>
                <a:latin typeface="+mn-lt"/>
              </a:rPr>
              <a:t>(42,0)</a:t>
            </a:r>
            <a:endParaRPr lang="de-DE" dirty="0">
              <a:solidFill>
                <a:srgbClr val="003382"/>
              </a:solidFill>
              <a:latin typeface="+mn-lt"/>
            </a:endParaRPr>
          </a:p>
        </p:txBody>
      </p:sp>
      <p:sp>
        <p:nvSpPr>
          <p:cNvPr id="14" name="Textfeld 12"/>
          <p:cNvSpPr txBox="1">
            <a:spLocks noChangeArrowheads="1"/>
          </p:cNvSpPr>
          <p:nvPr/>
        </p:nvSpPr>
        <p:spPr bwMode="auto">
          <a:xfrm>
            <a:off x="4559060" y="1187181"/>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3382"/>
                </a:solidFill>
                <a:latin typeface="+mn-lt"/>
              </a:rPr>
              <a:t>(58,0)</a:t>
            </a:r>
            <a:endParaRPr lang="de-DE" dirty="0">
              <a:solidFill>
                <a:srgbClr val="003382"/>
              </a:solidFill>
              <a:latin typeface="+mn-lt"/>
            </a:endParaRPr>
          </a:p>
        </p:txBody>
      </p:sp>
      <p:sp>
        <p:nvSpPr>
          <p:cNvPr id="15" name="Textfeld 13"/>
          <p:cNvSpPr txBox="1">
            <a:spLocks noChangeArrowheads="1"/>
          </p:cNvSpPr>
          <p:nvPr/>
        </p:nvSpPr>
        <p:spPr bwMode="auto">
          <a:xfrm>
            <a:off x="3482644" y="1742012"/>
            <a:ext cx="86695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3382"/>
                </a:solidFill>
                <a:latin typeface="+mn-lt"/>
              </a:rPr>
              <a:t>(42,-5)</a:t>
            </a:r>
            <a:endParaRPr lang="de-DE" dirty="0">
              <a:solidFill>
                <a:srgbClr val="003382"/>
              </a:solidFill>
              <a:latin typeface="+mn-lt"/>
            </a:endParaRPr>
          </a:p>
        </p:txBody>
      </p:sp>
      <p:sp>
        <p:nvSpPr>
          <p:cNvPr id="16" name="Textfeld 14"/>
          <p:cNvSpPr txBox="1">
            <a:spLocks noChangeArrowheads="1"/>
          </p:cNvSpPr>
          <p:nvPr/>
        </p:nvSpPr>
        <p:spPr bwMode="auto">
          <a:xfrm>
            <a:off x="4559060" y="1742567"/>
            <a:ext cx="953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3382"/>
                </a:solidFill>
                <a:latin typeface="+mn-lt"/>
              </a:rPr>
              <a:t>(58,-5)</a:t>
            </a:r>
            <a:endParaRPr lang="de-DE" dirty="0">
              <a:solidFill>
                <a:srgbClr val="003382"/>
              </a:solidFill>
              <a:latin typeface="+mn-lt"/>
            </a:endParaRPr>
          </a:p>
        </p:txBody>
      </p:sp>
      <p:sp>
        <p:nvSpPr>
          <p:cNvPr id="17" name="Rectangle 13"/>
          <p:cNvSpPr>
            <a:spLocks noChangeArrowheads="1"/>
          </p:cNvSpPr>
          <p:nvPr/>
        </p:nvSpPr>
        <p:spPr bwMode="auto">
          <a:xfrm>
            <a:off x="6390017" y="2597974"/>
            <a:ext cx="1766977" cy="73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2000" dirty="0">
                <a:solidFill>
                  <a:srgbClr val="003382"/>
                </a:solidFill>
                <a:latin typeface="+mn-lt"/>
              </a:rPr>
              <a:t>Height 100 m</a:t>
            </a:r>
          </a:p>
          <a:p>
            <a:r>
              <a:rPr lang="en-US" sz="2000" dirty="0">
                <a:solidFill>
                  <a:srgbClr val="003382"/>
                </a:solidFill>
                <a:latin typeface="+mn-lt"/>
              </a:rPr>
              <a:t>Width  100 m</a:t>
            </a:r>
          </a:p>
        </p:txBody>
      </p:sp>
    </p:spTree>
    <p:extLst>
      <p:ext uri="{BB962C8B-B14F-4D97-AF65-F5344CB8AC3E}">
        <p14:creationId xmlns:p14="http://schemas.microsoft.com/office/powerpoint/2010/main" val="3350417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Spatial Discretization</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4" name="Rectangle 9"/>
          <p:cNvSpPr>
            <a:spLocks noChangeArrowheads="1"/>
          </p:cNvSpPr>
          <p:nvPr/>
        </p:nvSpPr>
        <p:spPr bwMode="auto">
          <a:xfrm>
            <a:off x="788777" y="1099869"/>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t>Mesh Generation</a:t>
            </a:r>
            <a:endParaRPr lang="en-US" sz="2000" dirty="0">
              <a:solidFill>
                <a:srgbClr val="003382"/>
              </a:solidFill>
              <a:latin typeface="+mn-lt"/>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276" y="1328470"/>
            <a:ext cx="2988020" cy="300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hteck 7"/>
          <p:cNvSpPr/>
          <p:nvPr/>
        </p:nvSpPr>
        <p:spPr>
          <a:xfrm>
            <a:off x="896428" y="1688767"/>
            <a:ext cx="3830848" cy="1908215"/>
          </a:xfrm>
          <a:prstGeom prst="rect">
            <a:avLst/>
          </a:prstGeom>
        </p:spPr>
        <p:txBody>
          <a:bodyPr wrap="square">
            <a:spAutoFit/>
          </a:bodyPr>
          <a:lstStyle/>
          <a:p>
            <a:pPr marL="285750" indent="-285750">
              <a:spcAft>
                <a:spcPts val="1200"/>
              </a:spcAft>
              <a:buFont typeface="Arial" pitchFamily="34" charset="0"/>
              <a:buChar char="•"/>
            </a:pPr>
            <a:r>
              <a:rPr lang="en-US" dirty="0" smtClean="0">
                <a:solidFill>
                  <a:srgbClr val="003382"/>
                </a:solidFill>
                <a:latin typeface="+mn-lt"/>
              </a:rPr>
              <a:t>Mesh generation with ~3000 (triangular elements)</a:t>
            </a:r>
          </a:p>
          <a:p>
            <a:pPr marL="285750" indent="-285750">
              <a:buFont typeface="Arial" pitchFamily="34" charset="0"/>
              <a:buChar char="•"/>
            </a:pPr>
            <a:r>
              <a:rPr lang="en-US" dirty="0" smtClean="0">
                <a:solidFill>
                  <a:srgbClr val="003382"/>
                </a:solidFill>
                <a:latin typeface="+mn-lt"/>
              </a:rPr>
              <a:t>Local mesh refinement (via </a:t>
            </a:r>
            <a:r>
              <a:rPr lang="en-US" i="1" dirty="0" smtClean="0">
                <a:solidFill>
                  <a:srgbClr val="003382"/>
                </a:solidFill>
                <a:latin typeface="+mn-lt"/>
              </a:rPr>
              <a:t>Select in Rectangular Region </a:t>
            </a:r>
            <a:r>
              <a:rPr lang="en-US" dirty="0" smtClean="0">
                <a:solidFill>
                  <a:srgbClr val="003382"/>
                </a:solidFill>
                <a:latin typeface="+mn-lt"/>
              </a:rPr>
              <a:t>and </a:t>
            </a:r>
            <a:r>
              <a:rPr lang="en-US" i="1" dirty="0" smtClean="0">
                <a:solidFill>
                  <a:srgbClr val="003382"/>
                </a:solidFill>
                <a:latin typeface="+mn-lt"/>
              </a:rPr>
              <a:t>Select Nodes along a Border </a:t>
            </a:r>
            <a:r>
              <a:rPr lang="en-US" dirty="0" smtClean="0">
                <a:solidFill>
                  <a:srgbClr val="003382"/>
                </a:solidFill>
                <a:latin typeface="+mn-lt"/>
              </a:rPr>
              <a:t>tools)</a:t>
            </a:r>
            <a:endParaRPr lang="en-US" dirty="0">
              <a:solidFill>
                <a:srgbClr val="003382"/>
              </a:solidFill>
              <a:latin typeface="+mn-lt"/>
            </a:endParaRPr>
          </a:p>
        </p:txBody>
      </p:sp>
    </p:spTree>
    <p:extLst>
      <p:ext uri="{BB962C8B-B14F-4D97-AF65-F5344CB8AC3E}">
        <p14:creationId xmlns:p14="http://schemas.microsoft.com/office/powerpoint/2010/main" val="4136554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4" name="Rectangle 9"/>
          <p:cNvSpPr>
            <a:spLocks noChangeArrowheads="1"/>
          </p:cNvSpPr>
          <p:nvPr/>
        </p:nvSpPr>
        <p:spPr bwMode="auto">
          <a:xfrm>
            <a:off x="788777" y="1099869"/>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t>Problem Settings:</a:t>
            </a:r>
            <a:endParaRPr lang="en-US" sz="2000" dirty="0">
              <a:solidFill>
                <a:srgbClr val="003382"/>
              </a:solidFill>
              <a:latin typeface="+mn-lt"/>
            </a:endParaRPr>
          </a:p>
        </p:txBody>
      </p:sp>
      <p:sp>
        <p:nvSpPr>
          <p:cNvPr id="5" name="Inhaltsplatzhalter 5"/>
          <p:cNvSpPr txBox="1">
            <a:spLocks/>
          </p:cNvSpPr>
          <p:nvPr/>
        </p:nvSpPr>
        <p:spPr>
          <a:xfrm>
            <a:off x="961305" y="1557069"/>
            <a:ext cx="7891558" cy="3000581"/>
          </a:xfrm>
          <a:prstGeom prst="rect">
            <a:avLst/>
          </a:prstGeom>
        </p:spPr>
        <p:txBody>
          <a:bodyPr>
            <a:normAutofit/>
          </a:bodyPr>
          <a:lst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400" indent="-284400">
              <a:spcAft>
                <a:spcPts val="1200"/>
              </a:spcAft>
              <a:buClr>
                <a:srgbClr val="003399"/>
              </a:buClr>
            </a:pPr>
            <a:r>
              <a:rPr lang="de-DE" sz="1800" b="1" dirty="0" smtClean="0">
                <a:solidFill>
                  <a:srgbClr val="003382"/>
                </a:solidFill>
              </a:rPr>
              <a:t>Projection</a:t>
            </a:r>
            <a:r>
              <a:rPr lang="de-DE" sz="1800" dirty="0" smtClean="0">
                <a:solidFill>
                  <a:srgbClr val="003382"/>
                </a:solidFill>
              </a:rPr>
              <a:t>: Vertical, planar (confined)</a:t>
            </a:r>
          </a:p>
          <a:p>
            <a:pPr marL="284400" indent="-284400">
              <a:spcAft>
                <a:spcPts val="1200"/>
              </a:spcAft>
              <a:buClr>
                <a:srgbClr val="003399"/>
              </a:buClr>
            </a:pPr>
            <a:r>
              <a:rPr lang="de-DE" sz="1800" b="1" dirty="0" smtClean="0">
                <a:solidFill>
                  <a:srgbClr val="003382"/>
                </a:solidFill>
              </a:rPr>
              <a:t>Problem</a:t>
            </a:r>
            <a:r>
              <a:rPr lang="de-DE" sz="1800" dirty="0" smtClean="0">
                <a:solidFill>
                  <a:srgbClr val="003382"/>
                </a:solidFill>
              </a:rPr>
              <a:t> </a:t>
            </a:r>
            <a:r>
              <a:rPr lang="de-DE" sz="1800" b="1" dirty="0" smtClean="0">
                <a:solidFill>
                  <a:srgbClr val="003382"/>
                </a:solidFill>
              </a:rPr>
              <a:t>Class</a:t>
            </a:r>
            <a:r>
              <a:rPr lang="de-DE" sz="1800" dirty="0" smtClean="0">
                <a:solidFill>
                  <a:srgbClr val="003382"/>
                </a:solidFill>
              </a:rPr>
              <a:t>: Fluid flow and mass transport</a:t>
            </a:r>
          </a:p>
          <a:p>
            <a:pPr marL="284400" indent="-284400">
              <a:spcAft>
                <a:spcPts val="1200"/>
              </a:spcAft>
              <a:buClr>
                <a:srgbClr val="003399"/>
              </a:buClr>
            </a:pPr>
            <a:r>
              <a:rPr lang="de-DE" sz="1800" b="1" dirty="0" smtClean="0">
                <a:solidFill>
                  <a:srgbClr val="003382"/>
                </a:solidFill>
              </a:rPr>
              <a:t>State</a:t>
            </a:r>
            <a:r>
              <a:rPr lang="de-DE" sz="1800" dirty="0" smtClean="0">
                <a:solidFill>
                  <a:srgbClr val="003382"/>
                </a:solidFill>
              </a:rPr>
              <a:t>: Steady fluid flow, transient transport</a:t>
            </a:r>
          </a:p>
          <a:p>
            <a:pPr marL="284400" indent="-284400">
              <a:spcAft>
                <a:spcPts val="1200"/>
              </a:spcAft>
              <a:buClr>
                <a:srgbClr val="003399"/>
              </a:buClr>
            </a:pPr>
            <a:r>
              <a:rPr lang="de-DE" sz="1800" b="1" dirty="0" smtClean="0">
                <a:solidFill>
                  <a:srgbClr val="003382"/>
                </a:solidFill>
              </a:rPr>
              <a:t>Simulation-Time</a:t>
            </a:r>
            <a:r>
              <a:rPr lang="de-DE" sz="1800" dirty="0" smtClean="0">
                <a:solidFill>
                  <a:srgbClr val="003382"/>
                </a:solidFill>
              </a:rPr>
              <a:t> </a:t>
            </a:r>
            <a:r>
              <a:rPr lang="de-DE" sz="1800" b="1" dirty="0" smtClean="0">
                <a:solidFill>
                  <a:srgbClr val="003382"/>
                </a:solidFill>
              </a:rPr>
              <a:t>Control</a:t>
            </a:r>
            <a:r>
              <a:rPr lang="de-DE" sz="1800" dirty="0" smtClean="0">
                <a:solidFill>
                  <a:srgbClr val="003382"/>
                </a:solidFill>
              </a:rPr>
              <a:t>: </a:t>
            </a:r>
            <a:r>
              <a:rPr lang="en-US" sz="1800" dirty="0" smtClean="0">
                <a:solidFill>
                  <a:srgbClr val="003382"/>
                </a:solidFill>
              </a:rPr>
              <a:t>Automatic time stepping, FE/BE time integration, final time: 120,000 days (~330 years)</a:t>
            </a:r>
          </a:p>
          <a:p>
            <a:pPr marL="284400" indent="-284400">
              <a:spcAft>
                <a:spcPts val="1200"/>
              </a:spcAft>
              <a:buClr>
                <a:srgbClr val="003399"/>
              </a:buClr>
            </a:pPr>
            <a:r>
              <a:rPr lang="de-DE" sz="1800" b="1" dirty="0" smtClean="0">
                <a:solidFill>
                  <a:srgbClr val="003382"/>
                </a:solidFill>
              </a:rPr>
              <a:t>Solver</a:t>
            </a:r>
            <a:r>
              <a:rPr lang="de-DE" sz="1800" dirty="0" smtClean="0">
                <a:solidFill>
                  <a:srgbClr val="003382"/>
                </a:solidFill>
              </a:rPr>
              <a:t> </a:t>
            </a:r>
            <a:r>
              <a:rPr lang="de-DE" sz="1800" b="1" dirty="0" smtClean="0">
                <a:solidFill>
                  <a:srgbClr val="003382"/>
                </a:solidFill>
              </a:rPr>
              <a:t>Settings</a:t>
            </a:r>
            <a:r>
              <a:rPr lang="de-DE" sz="1800" dirty="0" smtClean="0">
                <a:solidFill>
                  <a:srgbClr val="003382"/>
                </a:solidFill>
              </a:rPr>
              <a:t>: Direct equation solver (PARDISO)</a:t>
            </a:r>
          </a:p>
          <a:p>
            <a:pPr marL="284400" indent="-284400">
              <a:buClr>
                <a:srgbClr val="003399"/>
              </a:buClr>
            </a:pPr>
            <a:endParaRPr lang="de-DE" sz="1800" dirty="0" smtClean="0">
              <a:solidFill>
                <a:srgbClr val="003382"/>
              </a:solidFill>
            </a:endParaRPr>
          </a:p>
          <a:p>
            <a:pPr marL="0" indent="0">
              <a:buClr>
                <a:srgbClr val="003399"/>
              </a:buClr>
              <a:buFont typeface="Arial" pitchFamily="34" charset="0"/>
              <a:buNone/>
            </a:pPr>
            <a:endParaRPr lang="de-DE" sz="1800" dirty="0" smtClean="0">
              <a:solidFill>
                <a:srgbClr val="003382"/>
              </a:solidFill>
            </a:endParaRPr>
          </a:p>
          <a:p>
            <a:pPr marL="284400" indent="-284400">
              <a:buClr>
                <a:srgbClr val="003399"/>
              </a:buClr>
            </a:pPr>
            <a:endParaRPr lang="de-DE" sz="1800" dirty="0" smtClean="0">
              <a:solidFill>
                <a:srgbClr val="003382"/>
              </a:solidFill>
            </a:endParaRPr>
          </a:p>
          <a:p>
            <a:pPr marL="284400" indent="-284400">
              <a:buClr>
                <a:srgbClr val="003399"/>
              </a:buClr>
            </a:pPr>
            <a:endParaRPr lang="de-DE" sz="1800" dirty="0" smtClean="0">
              <a:solidFill>
                <a:srgbClr val="003382"/>
              </a:solidFill>
            </a:endParaRPr>
          </a:p>
          <a:p>
            <a:pPr marL="284400" indent="-284400">
              <a:buClr>
                <a:srgbClr val="003399"/>
              </a:buClr>
            </a:pPr>
            <a:endParaRPr lang="de-DE" sz="1800" dirty="0" smtClean="0">
              <a:solidFill>
                <a:srgbClr val="003382"/>
              </a:solidFill>
            </a:endParaRPr>
          </a:p>
          <a:p>
            <a:pPr marL="284400" indent="-284400">
              <a:buClr>
                <a:srgbClr val="003399"/>
              </a:buClr>
            </a:pPr>
            <a:endParaRPr lang="de-DE" sz="1800" dirty="0" smtClean="0">
              <a:solidFill>
                <a:srgbClr val="003382"/>
              </a:solidFill>
            </a:endParaRPr>
          </a:p>
          <a:p>
            <a:pPr marL="284400" indent="-284400">
              <a:buClr>
                <a:srgbClr val="003399"/>
              </a:buClr>
            </a:pPr>
            <a:endParaRPr lang="de-DE" sz="1800" dirty="0" smtClean="0">
              <a:solidFill>
                <a:srgbClr val="003382"/>
              </a:solidFill>
            </a:endParaRPr>
          </a:p>
          <a:p>
            <a:pPr marL="284400" indent="-284400">
              <a:buClr>
                <a:srgbClr val="003399"/>
              </a:buClr>
            </a:pPr>
            <a:endParaRPr lang="de-DE" sz="1800" dirty="0" smtClean="0">
              <a:solidFill>
                <a:srgbClr val="003382"/>
              </a:solidFill>
            </a:endParaRPr>
          </a:p>
          <a:p>
            <a:pPr marL="284400" indent="-284400">
              <a:buClr>
                <a:srgbClr val="003399"/>
              </a:buClr>
            </a:pPr>
            <a:endParaRPr lang="de-DE" sz="1800" dirty="0">
              <a:solidFill>
                <a:srgbClr val="003382"/>
              </a:solidFill>
            </a:endParaRPr>
          </a:p>
        </p:txBody>
      </p:sp>
    </p:spTree>
    <p:extLst>
      <p:ext uri="{BB962C8B-B14F-4D97-AF65-F5344CB8AC3E}">
        <p14:creationId xmlns:p14="http://schemas.microsoft.com/office/powerpoint/2010/main" val="3681330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Model Setup</a:t>
            </a:r>
            <a:endParaRPr lang="de-DE" dirty="0"/>
          </a:p>
        </p:txBody>
      </p:sp>
      <p:sp>
        <p:nvSpPr>
          <p:cNvPr id="3" name="Fußzeilenplatzhalter 2"/>
          <p:cNvSpPr>
            <a:spLocks noGrp="1"/>
          </p:cNvSpPr>
          <p:nvPr>
            <p:ph type="ftr" sz="quarter" idx="3"/>
          </p:nvPr>
        </p:nvSpPr>
        <p:spPr/>
        <p:txBody>
          <a:bodyPr/>
          <a:lstStyle/>
          <a:p>
            <a:r>
              <a:rPr lang="en-GB" dirty="0" smtClean="0">
                <a:solidFill>
                  <a:srgbClr val="51626F"/>
                </a:solidFill>
              </a:rPr>
              <a:t>© DHI</a:t>
            </a:r>
            <a:endParaRPr lang="en-GB" dirty="0">
              <a:solidFill>
                <a:srgbClr val="51626F"/>
              </a:solidFill>
            </a:endParaRPr>
          </a:p>
        </p:txBody>
      </p:sp>
      <p:sp>
        <p:nvSpPr>
          <p:cNvPr id="74" name="Rectangle 9"/>
          <p:cNvSpPr>
            <a:spLocks noChangeArrowheads="1"/>
          </p:cNvSpPr>
          <p:nvPr/>
        </p:nvSpPr>
        <p:spPr bwMode="auto">
          <a:xfrm>
            <a:off x="788777" y="1099869"/>
            <a:ext cx="53877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t>Material Properties: Flow</a:t>
            </a:r>
            <a:endParaRPr lang="en-US" sz="2000" dirty="0">
              <a:solidFill>
                <a:srgbClr val="003382"/>
              </a:solidFill>
              <a:latin typeface="+mn-lt"/>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014" y="2311390"/>
            <a:ext cx="5902295" cy="71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838" y="3124456"/>
            <a:ext cx="1652646" cy="74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103" y="3124456"/>
            <a:ext cx="190116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54112" y="1644020"/>
            <a:ext cx="1943161" cy="369332"/>
          </a:xfrm>
          <a:prstGeom prst="rect">
            <a:avLst/>
          </a:prstGeom>
        </p:spPr>
        <p:txBody>
          <a:bodyPr wrap="none">
            <a:spAutoFit/>
          </a:bodyPr>
          <a:lstStyle/>
          <a:p>
            <a:r>
              <a:rPr lang="de-DE" b="1" dirty="0">
                <a:solidFill>
                  <a:srgbClr val="003382"/>
                </a:solidFill>
              </a:rPr>
              <a:t>Density Ratio </a:t>
            </a:r>
            <a:r>
              <a:rPr lang="el-GR" b="1" dirty="0">
                <a:solidFill>
                  <a:srgbClr val="003382"/>
                </a:solidFill>
                <a:cs typeface="Times New Roman"/>
              </a:rPr>
              <a:t>α</a:t>
            </a:r>
            <a:r>
              <a:rPr lang="de-DE" b="1" dirty="0">
                <a:solidFill>
                  <a:srgbClr val="003382"/>
                </a:solidFill>
              </a:rPr>
              <a:t>:</a:t>
            </a:r>
          </a:p>
        </p:txBody>
      </p:sp>
    </p:spTree>
    <p:extLst>
      <p:ext uri="{BB962C8B-B14F-4D97-AF65-F5344CB8AC3E}">
        <p14:creationId xmlns:p14="http://schemas.microsoft.com/office/powerpoint/2010/main" val="1071421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HI-WASY_Master_Template">
  <a:themeElements>
    <a:clrScheme name="DHI Theme 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DHI">
      <a:dk1>
        <a:srgbClr val="004165"/>
      </a:dk1>
      <a:lt1>
        <a:sysClr val="window" lastClr="FFFFFF"/>
      </a:lt1>
      <a:dk2>
        <a:srgbClr val="8B8D8E"/>
      </a:dk2>
      <a:lt2>
        <a:srgbClr val="000000"/>
      </a:lt2>
      <a:accent1>
        <a:srgbClr val="0098DB"/>
      </a:accent1>
      <a:accent2>
        <a:srgbClr val="63CECA"/>
      </a:accent2>
      <a:accent3>
        <a:srgbClr val="61C250"/>
      </a:accent3>
      <a:accent4>
        <a:srgbClr val="FADC41"/>
      </a:accent4>
      <a:accent5>
        <a:srgbClr val="FF8849"/>
      </a:accent5>
      <a:accent6>
        <a:srgbClr val="C1E2E5"/>
      </a:accent6>
      <a:hlink>
        <a:srgbClr val="0098DB"/>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HI">
      <a:dk1>
        <a:srgbClr val="004165"/>
      </a:dk1>
      <a:lt1>
        <a:sysClr val="window" lastClr="FFFFFF"/>
      </a:lt1>
      <a:dk2>
        <a:srgbClr val="8B8D8E"/>
      </a:dk2>
      <a:lt2>
        <a:srgbClr val="000000"/>
      </a:lt2>
      <a:accent1>
        <a:srgbClr val="0098DB"/>
      </a:accent1>
      <a:accent2>
        <a:srgbClr val="63CECA"/>
      </a:accent2>
      <a:accent3>
        <a:srgbClr val="61C250"/>
      </a:accent3>
      <a:accent4>
        <a:srgbClr val="FADC41"/>
      </a:accent4>
      <a:accent5>
        <a:srgbClr val="FF8849"/>
      </a:accent5>
      <a:accent6>
        <a:srgbClr val="C1E2E5"/>
      </a:accent6>
      <a:hlink>
        <a:srgbClr val="0098DB"/>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1F78C1C8409449B5247CCBEA379D7E" ma:contentTypeVersion="7" ma:contentTypeDescription="Create a new document." ma:contentTypeScope="" ma:versionID="edce1f63987f54942857661a5f26b0ff">
  <xsd:schema xmlns:xsd="http://www.w3.org/2001/XMLSchema" xmlns:xs="http://www.w3.org/2001/XMLSchema" xmlns:p="http://schemas.microsoft.com/office/2006/metadata/properties" xmlns:ns2="c7af39b8-4abe-426a-bca8-e752f417086b" targetNamespace="http://schemas.microsoft.com/office/2006/metadata/properties" ma:root="true" ma:fieldsID="5df8cf42fa179ac3d1dd5b6ed08a4c05" ns2:_="">
    <xsd:import namespace="c7af39b8-4abe-426a-bca8-e752f417086b"/>
    <xsd:element name="properties">
      <xsd:complexType>
        <xsd:sequence>
          <xsd:element name="documentManagement">
            <xsd:complexType>
              <xsd:all>
                <xsd:element ref="ns2:DHIArea" minOccurs="0"/>
                <xsd:element ref="ns2:DHICategory" minOccurs="0"/>
                <xsd:element ref="ns2:Publication" minOccurs="0"/>
                <xsd:element ref="ns2: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f39b8-4abe-426a-bca8-e752f417086b" elementFormDefault="qualified">
    <xsd:import namespace="http://schemas.microsoft.com/office/2006/documentManagement/types"/>
    <xsd:import namespace="http://schemas.microsoft.com/office/infopath/2007/PartnerControls"/>
    <xsd:element name="DHIArea" ma:index="8" nillable="true" ma:displayName="DHIArea" ma:description="Select the DHI business area for the item." ma:format="Dropdown" ma:internalName="DHIArea">
      <xsd:simpleType>
        <xsd:restriction base="dms:Choice">
          <xsd:enumeration value="MIKE by DHI"/>
          <xsd:enumeration value="MIKE CUSTOMISED"/>
          <xsd:enumeration value="THE ACADEMY"/>
          <xsd:enumeration value="Other software"/>
          <xsd:enumeration value="Water utilities"/>
          <xsd:enumeration value="Industrial production and technologies"/>
          <xsd:enumeration value="Marine infrastructure and energy"/>
          <xsd:enumeration value="Ecology and aquaculture"/>
          <xsd:enumeration value="Coastal and estuarine engineering"/>
          <xsd:enumeration value="Rivers and reservoirs"/>
          <xsd:enumeration value="Water resources and land use management"/>
          <xsd:enumeration value="Product safety and environment"/>
          <xsd:enumeration value="Management, finance and administration"/>
        </xsd:restriction>
      </xsd:simpleType>
    </xsd:element>
    <xsd:element name="DHICategory" ma:index="9" nillable="true" ma:displayName="DHICategory" ma:description="Select the DHI category for the item." ma:format="Dropdown" ma:internalName="DHICategory">
      <xsd:simpleType>
        <xsd:restriction base="dms:Choice">
          <xsd:enumeration value="Other"/>
          <xsd:enumeration value="Proposal"/>
          <xsd:enumeration value="Contract"/>
          <xsd:enumeration value="Presentation"/>
          <xsd:enumeration value="Report"/>
          <xsd:enumeration value="Other paper"/>
          <xsd:enumeration value="Peer reviewed paper"/>
          <xsd:enumeration value="Publicity material"/>
          <xsd:enumeration value="Safety datasheet"/>
          <xsd:enumeration value="Conference paper"/>
          <xsd:enumeration value="DHIbus Microsoft Office Document"/>
        </xsd:restriction>
      </xsd:simpleType>
    </xsd:element>
    <xsd:element name="Publication" ma:index="11" nillable="true" ma:displayName="Publication" ma:description="If the item is not a DHI publication, type the full name of the publication, e.g. journal name or book title and publisher." ma:internalName="Publication">
      <xsd:simpleType>
        <xsd:restriction base="dms:Text"/>
      </xsd:simpleType>
    </xsd:element>
    <xsd:element name="_DCDateCreated" ma:index="13" nillable="true" ma:displayName="Date Created" ma:description="Accept the default creation date or add the date and year of publication." ma:format="DateOnly"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HICategory xmlns="c7af39b8-4abe-426a-bca8-e752f417086b" xsi:nil="true"/>
    <DHIArea xmlns="c7af39b8-4abe-426a-bca8-e752f417086b" xsi:nil="true"/>
    <_DCDateCreated xmlns="c7af39b8-4abe-426a-bca8-e752f417086b">2014-09-30T22:00:00+00:00</_DCDateCreated>
    <Publication xmlns="c7af39b8-4abe-426a-bca8-e752f417086b" xsi:nil="true"/>
  </documentManagement>
</p:properties>
</file>

<file path=customXml/itemProps1.xml><?xml version="1.0" encoding="utf-8"?>
<ds:datastoreItem xmlns:ds="http://schemas.openxmlformats.org/officeDocument/2006/customXml" ds:itemID="{3CC6013E-99E2-45C7-B56F-0DCC5FF152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af39b8-4abe-426a-bca8-e752f4170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F64644-137E-497A-AED6-EB60AE7F6200}">
  <ds:schemaRefs>
    <ds:schemaRef ds:uri="http://schemas.microsoft.com/sharepoint/v3/contenttype/forms"/>
  </ds:schemaRefs>
</ds:datastoreItem>
</file>

<file path=customXml/itemProps3.xml><?xml version="1.0" encoding="utf-8"?>
<ds:datastoreItem xmlns:ds="http://schemas.openxmlformats.org/officeDocument/2006/customXml" ds:itemID="{965195B4-A5B9-4234-AE63-0C2745B96E78}">
  <ds:schemaRefs>
    <ds:schemaRef ds:uri="http://purl.org/dc/dcmitype/"/>
    <ds:schemaRef ds:uri="http://www.w3.org/XML/1998/namespace"/>
    <ds:schemaRef ds:uri="c7af39b8-4abe-426a-bca8-e752f417086b"/>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DHI-WASY_Master_Template</Template>
  <TotalTime>24</TotalTime>
  <Words>1004</Words>
  <Application>Microsoft Office PowerPoint</Application>
  <PresentationFormat>On-screen Show (16:9)</PresentationFormat>
  <Paragraphs>243</Paragraphs>
  <Slides>46</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StoneSans</vt:lpstr>
      <vt:lpstr>Symbol</vt:lpstr>
      <vt:lpstr>Times New Roman</vt:lpstr>
      <vt:lpstr>Wingdings</vt:lpstr>
      <vt:lpstr>DHI-WASY_Master_Template</vt:lpstr>
      <vt:lpstr>DHI-WASY Software Training   Modeling Subsurface Flow  and Transport using FEFLOW 7.0</vt:lpstr>
      <vt:lpstr>Free vs. Forced Convection </vt:lpstr>
      <vt:lpstr>Exercise 1: Free vs. Forced Convection</vt:lpstr>
      <vt:lpstr>Background</vt:lpstr>
      <vt:lpstr>Spatial Discretization</vt:lpstr>
      <vt:lpstr>Spatial Discretization – Supermesh Setup</vt:lpstr>
      <vt:lpstr>Spatial Discretization</vt:lpstr>
      <vt:lpstr>Model Setup</vt:lpstr>
      <vt:lpstr>Model Setup</vt:lpstr>
      <vt:lpstr>Model Setup</vt:lpstr>
      <vt:lpstr>Model Setup</vt:lpstr>
      <vt:lpstr>Model Setup</vt:lpstr>
      <vt:lpstr>Problem Settings</vt:lpstr>
      <vt:lpstr>FEFLOW Result</vt:lpstr>
      <vt:lpstr>Base Model – Save…</vt:lpstr>
      <vt:lpstr>Model Extension</vt:lpstr>
      <vt:lpstr>FEFLOW Result</vt:lpstr>
      <vt:lpstr>FEFLOW Results</vt:lpstr>
      <vt:lpstr>FEFLOW Results</vt:lpstr>
      <vt:lpstr>Geothermal application </vt:lpstr>
      <vt:lpstr>Exercise 3: Geothermal Application</vt:lpstr>
      <vt:lpstr>Spatial discretization</vt:lpstr>
      <vt:lpstr>Spatial Discretization</vt:lpstr>
      <vt:lpstr>Model Setup</vt:lpstr>
      <vt:lpstr>Model Setup</vt:lpstr>
      <vt:lpstr>Model Setup</vt:lpstr>
      <vt:lpstr>Model Setup</vt:lpstr>
      <vt:lpstr>Model Setup</vt:lpstr>
      <vt:lpstr>FEFLOW Result</vt:lpstr>
      <vt:lpstr>Model Extension</vt:lpstr>
      <vt:lpstr>Model Extension</vt:lpstr>
      <vt:lpstr>Model Extension</vt:lpstr>
      <vt:lpstr>Base Model – Save…</vt:lpstr>
      <vt:lpstr>FEFLOW Result</vt:lpstr>
      <vt:lpstr>Model Extension</vt:lpstr>
      <vt:lpstr>FEFLOW Result</vt:lpstr>
      <vt:lpstr>FEFLOW Result</vt:lpstr>
      <vt:lpstr>Load Model – Save…</vt:lpstr>
      <vt:lpstr>Model Extension</vt:lpstr>
      <vt:lpstr>Model Extension</vt:lpstr>
      <vt:lpstr>Model Extension</vt:lpstr>
      <vt:lpstr>Model Extension</vt:lpstr>
      <vt:lpstr>FEFLOW Result</vt:lpstr>
      <vt:lpstr>Model Extensions</vt:lpstr>
      <vt:lpstr>FEFLOW Result</vt:lpstr>
      <vt:lpstr>Thank you</vt:lpstr>
    </vt:vector>
  </TitlesOfParts>
  <Company>DHI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DHI - WASY Software Training   Modeling Subsurface Flow  and Transport using FEFLOW 6.1</dc:title>
  <dc:creator>cvi@dhigroup.com</dc:creator>
  <dc:description>Summerschool Exercises</dc:description>
  <cp:lastModifiedBy>Carlos A. Rivera Villarreyes</cp:lastModifiedBy>
  <cp:revision>51</cp:revision>
  <cp:lastPrinted>2014-10-01T09:58:26Z</cp:lastPrinted>
  <dcterms:created xsi:type="dcterms:W3CDTF">2013-05-13T07:55:26Z</dcterms:created>
  <dcterms:modified xsi:type="dcterms:W3CDTF">2016-09-23T06:43:56Z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0x010100B71F78C1C8409449B5247CCBEA379D7E</vt:lpwstr>
  </property>
</Properties>
</file>